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92"/>
  </p:notesMasterIdLst>
  <p:handoutMasterIdLst>
    <p:handoutMasterId r:id="rId93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515" r:id="rId28"/>
    <p:sldId id="516" r:id="rId29"/>
    <p:sldId id="518" r:id="rId30"/>
    <p:sldId id="519" r:id="rId31"/>
    <p:sldId id="517" r:id="rId32"/>
    <p:sldId id="521" r:id="rId33"/>
    <p:sldId id="520" r:id="rId34"/>
    <p:sldId id="525" r:id="rId35"/>
    <p:sldId id="523" r:id="rId36"/>
    <p:sldId id="526" r:id="rId37"/>
    <p:sldId id="524" r:id="rId38"/>
    <p:sldId id="522" r:id="rId39"/>
    <p:sldId id="528" r:id="rId40"/>
    <p:sldId id="536" r:id="rId41"/>
    <p:sldId id="537" r:id="rId42"/>
    <p:sldId id="529" r:id="rId43"/>
    <p:sldId id="530" r:id="rId44"/>
    <p:sldId id="531" r:id="rId45"/>
    <p:sldId id="539" r:id="rId46"/>
    <p:sldId id="533" r:id="rId47"/>
    <p:sldId id="535" r:id="rId48"/>
    <p:sldId id="532" r:id="rId49"/>
    <p:sldId id="534" r:id="rId50"/>
    <p:sldId id="540" r:id="rId51"/>
    <p:sldId id="544" r:id="rId52"/>
    <p:sldId id="538" r:id="rId53"/>
    <p:sldId id="493" r:id="rId54"/>
    <p:sldId id="542" r:id="rId55"/>
    <p:sldId id="541" r:id="rId56"/>
    <p:sldId id="545" r:id="rId57"/>
    <p:sldId id="546" r:id="rId58"/>
    <p:sldId id="547" r:id="rId59"/>
    <p:sldId id="548" r:id="rId60"/>
    <p:sldId id="549" r:id="rId61"/>
    <p:sldId id="543" r:id="rId62"/>
    <p:sldId id="270" r:id="rId63"/>
    <p:sldId id="271" r:id="rId64"/>
    <p:sldId id="277" r:id="rId65"/>
    <p:sldId id="272" r:id="rId66"/>
    <p:sldId id="273" r:id="rId67"/>
    <p:sldId id="274" r:id="rId68"/>
    <p:sldId id="275" r:id="rId69"/>
    <p:sldId id="563" r:id="rId70"/>
    <p:sldId id="276" r:id="rId71"/>
    <p:sldId id="557" r:id="rId72"/>
    <p:sldId id="564" r:id="rId73"/>
    <p:sldId id="494" r:id="rId74"/>
    <p:sldId id="559" r:id="rId75"/>
    <p:sldId id="567" r:id="rId76"/>
    <p:sldId id="568" r:id="rId77"/>
    <p:sldId id="560" r:id="rId78"/>
    <p:sldId id="561" r:id="rId79"/>
    <p:sldId id="550" r:id="rId80"/>
    <p:sldId id="552" r:id="rId81"/>
    <p:sldId id="553" r:id="rId82"/>
    <p:sldId id="556" r:id="rId83"/>
    <p:sldId id="555" r:id="rId84"/>
    <p:sldId id="565" r:id="rId85"/>
    <p:sldId id="562" r:id="rId86"/>
    <p:sldId id="472" r:id="rId87"/>
    <p:sldId id="497" r:id="rId88"/>
    <p:sldId id="527" r:id="rId89"/>
    <p:sldId id="551" r:id="rId90"/>
    <p:sldId id="566" r:id="rId91"/>
  </p:sldIdLst>
  <p:sldSz cx="12193588" cy="6858000"/>
  <p:notesSz cx="6858000" cy="9144000"/>
  <p:embeddedFontLst>
    <p:embeddedFont>
      <p:font typeface="Abel" panose="02000506030000020004" pitchFamily="2" charset="0"/>
      <p:regular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Microsoft JhengHei" panose="020B0604030504040204" pitchFamily="34" charset="-120"/>
      <p:regular r:id="rId99"/>
      <p:bold r:id="rId100"/>
    </p:embeddedFont>
    <p:embeddedFont>
      <p:font typeface="Montserrat" panose="00000500000000000000" pitchFamily="2" charset="0"/>
      <p:regular r:id="rId101"/>
      <p:bold r:id="rId102"/>
      <p:italic r:id="rId103"/>
      <p:boldItalic r:id="rId104"/>
    </p:embeddedFont>
    <p:embeddedFont>
      <p:font typeface="Montserrat ExtraLight" panose="00000300000000000000" pitchFamily="2" charset="0"/>
      <p:regular r:id="rId105"/>
      <p:bold r:id="rId106"/>
      <p:italic r:id="rId107"/>
      <p:boldItalic r:id="rId106"/>
    </p:embeddedFont>
    <p:embeddedFont>
      <p:font typeface="Noto Sans Ugaritic" panose="020B0502040504020204" pitchFamily="34" charset="0"/>
      <p:regular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515"/>
            <p14:sldId id="516"/>
            <p14:sldId id="518"/>
            <p14:sldId id="519"/>
            <p14:sldId id="517"/>
            <p14:sldId id="521"/>
            <p14:sldId id="520"/>
            <p14:sldId id="525"/>
            <p14:sldId id="523"/>
            <p14:sldId id="526"/>
            <p14:sldId id="524"/>
            <p14:sldId id="522"/>
            <p14:sldId id="528"/>
            <p14:sldId id="536"/>
            <p14:sldId id="537"/>
            <p14:sldId id="529"/>
            <p14:sldId id="530"/>
            <p14:sldId id="531"/>
            <p14:sldId id="539"/>
            <p14:sldId id="533"/>
            <p14:sldId id="535"/>
            <p14:sldId id="532"/>
            <p14:sldId id="534"/>
            <p14:sldId id="540"/>
            <p14:sldId id="544"/>
            <p14:sldId id="538"/>
            <p14:sldId id="493"/>
            <p14:sldId id="542"/>
            <p14:sldId id="541"/>
            <p14:sldId id="545"/>
            <p14:sldId id="546"/>
            <p14:sldId id="547"/>
            <p14:sldId id="548"/>
            <p14:sldId id="549"/>
            <p14:sldId id="543"/>
            <p14:sldId id="270"/>
            <p14:sldId id="271"/>
            <p14:sldId id="277"/>
            <p14:sldId id="272"/>
            <p14:sldId id="273"/>
            <p14:sldId id="274"/>
            <p14:sldId id="275"/>
            <p14:sldId id="563"/>
            <p14:sldId id="276"/>
            <p14:sldId id="557"/>
            <p14:sldId id="564"/>
            <p14:sldId id="494"/>
            <p14:sldId id="559"/>
            <p14:sldId id="567"/>
            <p14:sldId id="568"/>
            <p14:sldId id="560"/>
            <p14:sldId id="561"/>
            <p14:sldId id="550"/>
            <p14:sldId id="552"/>
            <p14:sldId id="553"/>
            <p14:sldId id="556"/>
            <p14:sldId id="555"/>
            <p14:sldId id="565"/>
            <p14:sldId id="562"/>
            <p14:sldId id="472"/>
            <p14:sldId id="497"/>
            <p14:sldId id="527"/>
            <p14:sldId id="551"/>
            <p14:sldId id="5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font" Target="fonts/font14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font" Target="fonts/font2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10.fntdata"/><Relationship Id="rId108" Type="http://schemas.openxmlformats.org/officeDocument/2006/relationships/font" Target="fonts/font15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commentAuthors" Target="commentAuthor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handoutMaster" Target="handoutMasters/handoutMaster1.xml"/><Relationship Id="rId98" Type="http://schemas.openxmlformats.org/officeDocument/2006/relationships/font" Target="fonts/font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和內容" type="obj">
  <p:cSld name="標題和內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609680" y="274320"/>
            <a:ext cx="109742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609680" y="1600200"/>
            <a:ext cx="10974229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609679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4612065" y="6356986"/>
            <a:ext cx="3861303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738738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55709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5704" y="6415833"/>
            <a:ext cx="829931" cy="366183"/>
          </a:xfrm>
          <a:prstGeom prst="rect">
            <a:avLst/>
          </a:prstGeom>
        </p:spPr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  <p:sp>
        <p:nvSpPr>
          <p:cNvPr id="3" name="投影片編號版面配置區 4">
            <a:extLst>
              <a:ext uri="{FF2B5EF4-FFF2-40B4-BE49-F238E27FC236}">
                <a16:creationId xmlns:a16="http://schemas.microsoft.com/office/drawing/2014/main" id="{C4CCB5A6-2DB6-92A3-C80E-5C62A7F4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477" y="6499540"/>
            <a:ext cx="8964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5704" y="6415833"/>
            <a:ext cx="829931" cy="366183"/>
          </a:xfrm>
          <a:prstGeom prst="rect">
            <a:avLst/>
          </a:prstGeom>
        </p:spPr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  <p:sldLayoutId id="214748369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week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dit.com/r/Python/comments/w564g0/can_anyone_explain_the_differences_of_conda_vs_pi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094058/article/details/116207333" TargetMode="External"/><Relationship Id="rId2" Type="http://schemas.openxmlformats.org/officeDocument/2006/relationships/hyperlink" Target="https://www.zhihu.com/question/506867139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eb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parkdev/p/9573248.html" TargetMode="External"/><Relationship Id="rId2" Type="http://schemas.openxmlformats.org/officeDocument/2006/relationships/hyperlink" Target="https://docs.docker.com/reference/dockerfil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cs.docker.com/reference/cli/docker/container/run/#restart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oserize.com/" TargetMode="External"/><Relationship Id="rId2" Type="http://schemas.openxmlformats.org/officeDocument/2006/relationships/hyperlink" Target="https://zh.wikipedia.org/zh-tw/CI/C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localhost:61208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hyperlink" Target="https://www.portainer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ngc.nvidia.com/orgs/nvidia/containers/pytorch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HumanSignal/awesome-data-labeling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labelmeai/labelme/releases/tag/v5.4.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cvat.ai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f2jeS3q6QVWiwxcSAnDmkg?view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ebp"/><Relationship Id="rId2" Type="http://schemas.openxmlformats.org/officeDocument/2006/relationships/hyperlink" Target="https://crontab.guru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web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www.proxmox.com/en/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www.openmediavault.org/download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nextcloud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cloud.frakw.com/s/TRCeDockjHDXHDa" TargetMode="External"/><Relationship Id="rId2" Type="http://schemas.openxmlformats.org/officeDocument/2006/relationships/hyperlink" Target="https://ngro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resume.org/schema/" TargetMode="External"/><Relationship Id="rId2" Type="http://schemas.openxmlformats.org/officeDocument/2006/relationships/hyperlink" Target="https://frakw.github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sci-hub.se/" TargetMode="External"/><Relationship Id="rId3" Type="http://schemas.openxmlformats.org/officeDocument/2006/relationships/hyperlink" Target="https://arxiv-sanity-lite.com/" TargetMode="External"/><Relationship Id="rId7" Type="http://schemas.openxmlformats.org/officeDocument/2006/relationships/hyperlink" Target="https://www.explainpaper.com/" TargetMode="External"/><Relationship Id="rId2" Type="http://schemas.openxmlformats.org/officeDocument/2006/relationships/hyperlink" Target="https://scholar.google.com.tw/?hl=zh-TW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atpdf.com/" TargetMode="External"/><Relationship Id="rId5" Type="http://schemas.openxmlformats.org/officeDocument/2006/relationships/hyperlink" Target="https://www.connectedpapers.com/" TargetMode="External"/><Relationship Id="rId4" Type="http://schemas.openxmlformats.org/officeDocument/2006/relationships/hyperlink" Target="https://deeplearn.org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Python/comments/w564g0/can_anyone_explain_the_differences_of_conda_vs_pip" TargetMode="External"/><Relationship Id="rId13" Type="http://schemas.openxmlformats.org/officeDocument/2006/relationships/hyperlink" Target="https://docs.docker.com/get-started/overview/" TargetMode="External"/><Relationship Id="rId3" Type="http://schemas.openxmlformats.org/officeDocument/2006/relationships/hyperlink" Target="https://mobaxterm.mobatek.net/" TargetMode="External"/><Relationship Id="rId7" Type="http://schemas.openxmlformats.org/officeDocument/2006/relationships/hyperlink" Target="https://docs.conda.io/projects/conda/en/latest/user-guide/install/linux.html" TargetMode="External"/><Relationship Id="rId12" Type="http://schemas.openxmlformats.org/officeDocument/2006/relationships/hyperlink" Target="https://docs.docker.com/engine/install/debian/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3c.hexschool.com/git/cfdbd310" TargetMode="External"/><Relationship Id="rId11" Type="http://schemas.openxmlformats.org/officeDocument/2006/relationships/hyperlink" Target="https://www.bitovi.com/academy/learn-docker/what-is-docker.html" TargetMode="External"/><Relationship Id="rId5" Type="http://schemas.openxmlformats.org/officeDocument/2006/relationships/hyperlink" Target="https://www.atlassian.com/git/tutorials/comparing-workflows/gitflow-workflow" TargetMode="External"/><Relationship Id="rId15" Type="http://schemas.openxmlformats.org/officeDocument/2006/relationships/hyperlink" Target="https://k21academy.com/docker-kubernetes/docker-and-kubernetes/" TargetMode="External"/><Relationship Id="rId10" Type="http://schemas.openxmlformats.org/officeDocument/2006/relationships/hyperlink" Target="https://blog.csdn.net/qq_41094058/article/details/116207333" TargetMode="External"/><Relationship Id="rId4" Type="http://schemas.openxmlformats.org/officeDocument/2006/relationships/hyperlink" Target="https://developers.cloudflare.com/cloudflare-one/connections/connect-networks/use-cases/ssh/#connect-to-ssh-server-with-cloudflared-access" TargetMode="External"/><Relationship Id="rId9" Type="http://schemas.openxmlformats.org/officeDocument/2006/relationships/hyperlink" Target="https://www.zhihu.com/question/506867139" TargetMode="External"/><Relationship Id="rId14" Type="http://schemas.openxmlformats.org/officeDocument/2006/relationships/hyperlink" Target="https://github.com/twtrubiks/docker-tutorial" TargetMode="Externa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compose/" TargetMode="External"/><Relationship Id="rId13" Type="http://schemas.openxmlformats.org/officeDocument/2006/relationships/hyperlink" Target="https://github.com/HumanSignal/awesome-data-labeling" TargetMode="External"/><Relationship Id="rId3" Type="http://schemas.openxmlformats.org/officeDocument/2006/relationships/hyperlink" Target="https://www.guguweb.com/2019/02/07/how-to-move-docker-data-directory-to-another-location-on-ubuntu/" TargetMode="External"/><Relationship Id="rId7" Type="http://schemas.openxmlformats.org/officeDocument/2006/relationships/hyperlink" Target="https://zh.wikipedia.org/zh-tw/CI/CD" TargetMode="External"/><Relationship Id="rId12" Type="http://schemas.openxmlformats.org/officeDocument/2006/relationships/hyperlink" Target="https://www.portainer.io/" TargetMode="External"/><Relationship Id="rId2" Type="http://schemas.openxmlformats.org/officeDocument/2006/relationships/hyperlink" Target="https://medium.com/@mrdevsecops/docker-container-cdb32c4a4947" TargetMode="External"/><Relationship Id="rId16" Type="http://schemas.openxmlformats.org/officeDocument/2006/relationships/hyperlink" Target="https://www.proxmox.com/en/download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reference/cli/docker/container/run/" TargetMode="External"/><Relationship Id="rId11" Type="http://schemas.openxmlformats.org/officeDocument/2006/relationships/hyperlink" Target="https://www.youtube.com/watch?app=desktop&amp;v=uK5PdSQIB64" TargetMode="External"/><Relationship Id="rId5" Type="http://schemas.openxmlformats.org/officeDocument/2006/relationships/hyperlink" Target="https://www.cnblogs.com/sparkdev/p/9573248.html" TargetMode="External"/><Relationship Id="rId15" Type="http://schemas.openxmlformats.org/officeDocument/2006/relationships/hyperlink" Target="https://www.cvat.ai/" TargetMode="External"/><Relationship Id="rId10" Type="http://schemas.openxmlformats.org/officeDocument/2006/relationships/hyperlink" Target="https://hub.docker.com/r/danjellz/http-server" TargetMode="External"/><Relationship Id="rId4" Type="http://schemas.openxmlformats.org/officeDocument/2006/relationships/hyperlink" Target="https://docs.docker.com/reference/dockerfile/" TargetMode="External"/><Relationship Id="rId9" Type="http://schemas.openxmlformats.org/officeDocument/2006/relationships/hyperlink" Target="https://www.composerize.com/" TargetMode="External"/><Relationship Id="rId14" Type="http://schemas.openxmlformats.org/officeDocument/2006/relationships/hyperlink" Target="https://github.com/labelmeai/labelme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pages.github.com/" TargetMode="External"/><Relationship Id="rId13" Type="http://schemas.openxmlformats.org/officeDocument/2006/relationships/hyperlink" Target="https://www.chatpdf.com/" TargetMode="External"/><Relationship Id="rId3" Type="http://schemas.openxmlformats.org/officeDocument/2006/relationships/hyperlink" Target="https://nextcloud.com/" TargetMode="External"/><Relationship Id="rId7" Type="http://schemas.openxmlformats.org/officeDocument/2006/relationships/hyperlink" Target="https://jsonresume.org/schema/" TargetMode="External"/><Relationship Id="rId12" Type="http://schemas.openxmlformats.org/officeDocument/2006/relationships/hyperlink" Target="https://www.connectedpapers.com/" TargetMode="External"/><Relationship Id="rId2" Type="http://schemas.openxmlformats.org/officeDocument/2006/relationships/hyperlink" Target="https://www.openmediavault.org/downlo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acksalot/HackMyResume" TargetMode="External"/><Relationship Id="rId11" Type="http://schemas.openxmlformats.org/officeDocument/2006/relationships/hyperlink" Target="https://deeplearn.org/" TargetMode="External"/><Relationship Id="rId5" Type="http://schemas.openxmlformats.org/officeDocument/2006/relationships/hyperlink" Target="https://markdown.tw/" TargetMode="External"/><Relationship Id="rId15" Type="http://schemas.openxmlformats.org/officeDocument/2006/relationships/hyperlink" Target="https://sci-hub.se/" TargetMode="External"/><Relationship Id="rId10" Type="http://schemas.openxmlformats.org/officeDocument/2006/relationships/hyperlink" Target="https://arxiv-sanity-lite.com/" TargetMode="External"/><Relationship Id="rId4" Type="http://schemas.openxmlformats.org/officeDocument/2006/relationships/hyperlink" Target="https://ngrok.com/" TargetMode="External"/><Relationship Id="rId9" Type="http://schemas.openxmlformats.org/officeDocument/2006/relationships/hyperlink" Target="https://scholar.google.com.tw/?hl=zh-TW" TargetMode="External"/><Relationship Id="rId14" Type="http://schemas.openxmlformats.org/officeDocument/2006/relationships/hyperlink" Target="https://www.explainpaper.com/" TargetMode="Externa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erotier.com/" TargetMode="External"/><Relationship Id="rId3" Type="http://schemas.openxmlformats.org/officeDocument/2006/relationships/hyperlink" Target="https://larrylu.blog/tmux-33a24e595fbc" TargetMode="External"/><Relationship Id="rId7" Type="http://schemas.openxmlformats.org/officeDocument/2006/relationships/hyperlink" Target="https://tailscale.com/" TargetMode="External"/><Relationship Id="rId2" Type="http://schemas.openxmlformats.org/officeDocument/2006/relationships/hyperlink" Target="https://contabo.com/blog/master-the-cron-scheduling-syntax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emmina.org/" TargetMode="External"/><Relationship Id="rId5" Type="http://schemas.openxmlformats.org/officeDocument/2006/relationships/hyperlink" Target="https://www.tp-link.com/tw/support/faq/2408/" TargetMode="External"/><Relationship Id="rId4" Type="http://schemas.openxmlformats.org/officeDocument/2006/relationships/hyperlink" Target="https://stackoverflow.com/questions/3211595/renaming-files-in-a-folder-to-sequential-numbers" TargetMode="External"/><Relationship Id="rId9" Type="http://schemas.openxmlformats.org/officeDocument/2006/relationships/hyperlink" Target="https://www.wireguard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Tools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7844704" y="632209"/>
            <a:ext cx="385073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here:</a:t>
            </a:r>
          </a:p>
          <a:p>
            <a:r>
              <a:rPr lang="en-US" altLang="zh-TW" dirty="0">
                <a:hlinkClick r:id="rId2"/>
              </a:rPr>
              <a:t>http://gg.gg/mvclab-tutorial-week-2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2CCA1-26D7-8D7F-9261-67D6A4C39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en-US" altLang="zh-TW"/>
              <a:t>SSH extension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C03E5-2F66-61C4-EA6C-FE2FF22D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83355"/>
            <a:ext cx="11662072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FCD3-CAC9-0C3E-D460-B14CF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5" y="3545620"/>
            <a:ext cx="3917889" cy="24765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EE28-2B1F-3233-C7C4-B9E5C6F3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DD261-687A-6135-FC7C-5208795EC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9265-894A-0587-6FB5-AB6A2BE64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B8AF6-7E59-ADA3-0A03-4F32A863A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24416-BC4E-3060-D0FB-9989CE57E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2757B-495E-8055-E3CF-8D9F75F8F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012DB-DDE9-9CAE-C295-697594E8F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76E77-D1A5-5986-59E3-83FEA395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4448728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Useful knowledge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851C2EA-DF6F-9DB6-42B6-BC93F8B32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BD8C7-4C86-7769-D531-681919ABF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Paste some screenshot </a:t>
            </a:r>
            <a:r>
              <a:rPr lang="en-US" altLang="zh-TW"/>
              <a:t>in </a:t>
            </a:r>
            <a:r>
              <a:rPr lang="en-US" altLang="zh-TW" u="sng"/>
              <a:t>README.</a:t>
            </a:r>
            <a:r>
              <a:rPr lang="en-US" altLang="zh-TW" u="sng" dirty="0"/>
              <a:t>md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8" y="4826582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BAFEF-A743-1CE4-76D3-7A9F07956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502C57-3C1A-3DA3-112E-C7634C1D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introduction</a:t>
            </a:r>
            <a:endParaRPr lang="zh-TW" altLang="en-US" dirty="0"/>
          </a:p>
        </p:txBody>
      </p:sp>
      <p:sp>
        <p:nvSpPr>
          <p:cNvPr id="10" name="AutoShape 2" descr="使用Anaconda - Python 教學| STEAM 教育學習網">
            <a:extLst>
              <a:ext uri="{FF2B5EF4-FFF2-40B4-BE49-F238E27FC236}">
                <a16:creationId xmlns:a16="http://schemas.microsoft.com/office/drawing/2014/main" id="{E39741B3-D02D-E308-6EFF-E58E69545B0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Python virtual environment</a:t>
            </a:r>
          </a:p>
          <a:p>
            <a:r>
              <a:rPr lang="en-US" altLang="zh-TW" dirty="0"/>
              <a:t>Easy to manage python packages</a:t>
            </a:r>
          </a:p>
          <a:p>
            <a:r>
              <a:rPr lang="en-US" altLang="zh-TW" dirty="0"/>
              <a:t>Make python more compatibility</a:t>
            </a:r>
          </a:p>
          <a:p>
            <a:endParaRPr lang="en-US" altLang="zh-TW" dirty="0"/>
          </a:p>
          <a:p>
            <a:r>
              <a:rPr lang="en-US" altLang="zh-TW" dirty="0"/>
              <a:t>I usually create a new </a:t>
            </a:r>
            <a:r>
              <a:rPr lang="en-US" altLang="zh-TW" dirty="0" err="1"/>
              <a:t>conda</a:t>
            </a:r>
            <a:r>
              <a:rPr lang="en-US" altLang="zh-TW" dirty="0"/>
              <a:t> environment for each project to avoid package conflict</a:t>
            </a:r>
            <a:endParaRPr lang="zh-TW" altLang="en-US" dirty="0"/>
          </a:p>
        </p:txBody>
      </p:sp>
      <p:pic>
        <p:nvPicPr>
          <p:cNvPr id="1030" name="Picture 6" descr="Anaconda (Python發行版) - 維基百科，自由的百科全書">
            <a:extLst>
              <a:ext uri="{FF2B5EF4-FFF2-40B4-BE49-F238E27FC236}">
                <a16:creationId xmlns:a16="http://schemas.microsoft.com/office/drawing/2014/main" id="{CEBC712B-ED76-C841-4ED3-700C510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0" y="191747"/>
            <a:ext cx="3737266" cy="18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view — Anaconda documentation">
            <a:extLst>
              <a:ext uri="{FF2B5EF4-FFF2-40B4-BE49-F238E27FC236}">
                <a16:creationId xmlns:a16="http://schemas.microsoft.com/office/drawing/2014/main" id="{46AFAB65-2071-F346-7310-AB035965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39" y="3066890"/>
            <a:ext cx="5363471" cy="3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B517D-F31C-8C08-0CAA-4B46D2C9C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EB5-27B4-501F-2901-611E75D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313-10EF-FB92-335D-567E9B3121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https://www.anaconda.com/download/</a:t>
            </a:r>
            <a:endParaRPr lang="en-US" altLang="zh-TW" dirty="0"/>
          </a:p>
          <a:p>
            <a:pPr lvl="1"/>
            <a:r>
              <a:rPr lang="en-US" altLang="zh-TW" dirty="0"/>
              <a:t>bash &lt;</a:t>
            </a:r>
            <a:r>
              <a:rPr lang="en-US" altLang="zh-TW" dirty="0" err="1"/>
              <a:t>conda</a:t>
            </a:r>
            <a:r>
              <a:rPr lang="en-US" altLang="zh-TW" dirty="0"/>
              <a:t>-installer-name&gt;-latest-Linux-x86_64.sh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--version to check if successful install</a:t>
            </a:r>
          </a:p>
          <a:p>
            <a:endParaRPr lang="en-US" altLang="zh-TW" dirty="0"/>
          </a:p>
          <a:p>
            <a:r>
              <a:rPr lang="en-US" altLang="zh-TW" dirty="0"/>
              <a:t>Create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resnet18 python=3.10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Rename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rename -n resnet18 resnet34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Remove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remove --name resnet34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852DF-8A21-4729-AF43-DFAE51958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1B7-D805-73EF-6D07-58D3FC68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9AFC-BDF1-A6D5-322F-D77967238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Enter environment</a:t>
            </a:r>
          </a:p>
          <a:p>
            <a:pPr lvl="1"/>
            <a:r>
              <a:rPr lang="en-US" altLang="zh-TW" dirty="0"/>
              <a:t>source activate resnet18</a:t>
            </a:r>
          </a:p>
          <a:p>
            <a:endParaRPr lang="en-US" altLang="zh-TW" dirty="0"/>
          </a:p>
          <a:p>
            <a:r>
              <a:rPr lang="en-US" altLang="zh-TW" dirty="0"/>
              <a:t>Install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Pip vs </a:t>
            </a:r>
            <a:r>
              <a:rPr lang="en-US" altLang="zh-TW" dirty="0" err="1"/>
              <a:t>conda</a:t>
            </a:r>
            <a:r>
              <a:rPr lang="en-US" altLang="zh-TW" dirty="0"/>
              <a:t> install ?</a:t>
            </a:r>
          </a:p>
          <a:p>
            <a:pPr lvl="1"/>
            <a:r>
              <a:rPr lang="en-US" altLang="zh-TW" dirty="0">
                <a:hlinkClick r:id="rId2"/>
              </a:rPr>
              <a:t>https://www.reddit.com/r/Python/comments/w564g0/can_anyone_explain_the_differences_of_conda_vs_pip/</a:t>
            </a:r>
            <a:endParaRPr lang="en-US" altLang="zh-TW" dirty="0"/>
          </a:p>
          <a:p>
            <a:pPr lvl="1"/>
            <a:r>
              <a:rPr lang="en-US" altLang="zh-TW" dirty="0"/>
              <a:t>I recommend use pip</a:t>
            </a:r>
          </a:p>
          <a:p>
            <a:endParaRPr lang="en-US" altLang="zh-TW" dirty="0"/>
          </a:p>
          <a:p>
            <a:r>
              <a:rPr lang="en-US" altLang="zh-TW" dirty="0"/>
              <a:t>List all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list</a:t>
            </a:r>
          </a:p>
          <a:p>
            <a:pPr lvl="1"/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87A10-86F4-005F-91CB-2B9D909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84" y="1397230"/>
            <a:ext cx="3101299" cy="3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BAAB9-560A-CDF9-E205-54BF409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4795449"/>
            <a:ext cx="6241239" cy="16653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BBE0D-3F68-E5A2-8AEB-B9FA575B2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7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A6CA-5FA2-0476-9AD6-BF043A1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803F-ED8F-3A65-48B4-AF8623693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Export environment to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/>
              <a:t>source activate &lt;</a:t>
            </a:r>
            <a:r>
              <a:rPr lang="en-US" altLang="zh-TW" dirty="0" err="1"/>
              <a:t>env_name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export &gt;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Import env from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create -f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Update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--all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9A68A-CBBC-46AF-559B-B6CB155C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2" y="472051"/>
            <a:ext cx="4213276" cy="32492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7CD08-A313-7CE0-C5F6-7F016754D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68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0A06-F100-E75B-E0E7-726C15B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vs Docker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EB8-845F-AD69-F7CD-9114D8CF0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Pure python program without any external dependency =&gt; anaconda</a:t>
            </a:r>
          </a:p>
          <a:p>
            <a:r>
              <a:rPr lang="en-US" altLang="zh-TW" dirty="0"/>
              <a:t>CUDA family</a:t>
            </a:r>
          </a:p>
          <a:p>
            <a:pPr lvl="1"/>
            <a:r>
              <a:rPr lang="en-US" altLang="zh-TW" dirty="0">
                <a:hlinkClick r:id="rId2"/>
              </a:rPr>
              <a:t>https://www.zhihu.com/question/506867139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https://blog.csdn.net/qq_41094058/article/details/116207333</a:t>
            </a:r>
            <a:endParaRPr lang="en-US" altLang="zh-TW" dirty="0"/>
          </a:p>
          <a:p>
            <a:pPr lvl="1"/>
            <a:r>
              <a:rPr lang="en-US" altLang="zh-TW" dirty="0" err="1"/>
              <a:t>cuda</a:t>
            </a:r>
            <a:r>
              <a:rPr lang="en-US" altLang="zh-TW" dirty="0"/>
              <a:t>-toolkit support in anaconda, but </a:t>
            </a:r>
            <a:r>
              <a:rPr lang="en-US" altLang="zh-TW" dirty="0" err="1"/>
              <a:t>nvcc</a:t>
            </a:r>
            <a:r>
              <a:rPr lang="en-US" altLang="zh-TW" dirty="0"/>
              <a:t> compiler is not</a:t>
            </a:r>
          </a:p>
          <a:p>
            <a:pPr lvl="1"/>
            <a:r>
              <a:rPr lang="en-US" altLang="zh-TW" dirty="0"/>
              <a:t>So use docker if you have CUDA code</a:t>
            </a:r>
          </a:p>
          <a:p>
            <a:r>
              <a:rPr lang="en-US" altLang="zh-TW" dirty="0"/>
              <a:t>Difference</a:t>
            </a:r>
          </a:p>
          <a:p>
            <a:pPr lvl="1"/>
            <a:r>
              <a:rPr lang="en-US" altLang="zh-TW" dirty="0"/>
              <a:t>Anaconda is python-level virtual environment</a:t>
            </a:r>
          </a:p>
          <a:p>
            <a:pPr lvl="1"/>
            <a:r>
              <a:rPr lang="en-US" altLang="zh-TW" dirty="0"/>
              <a:t>Docker is system-level virtual environment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With large scale applications ? (lots of VM, computer working together)</a:t>
            </a:r>
          </a:p>
          <a:p>
            <a:pPr lvl="1"/>
            <a:r>
              <a:rPr lang="en-US" altLang="zh-TW" dirty="0"/>
              <a:t>Kubernetes(K8S)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9272D-FAB6-DF45-DFF2-4F9533707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172-FCF3-369D-4317-48228D75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3A30-B35E-F980-70AC-9B7F2056E0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390" y="807081"/>
            <a:ext cx="11662072" cy="5385221"/>
          </a:xfrm>
        </p:spPr>
        <p:txBody>
          <a:bodyPr/>
          <a:lstStyle/>
          <a:p>
            <a:r>
              <a:rPr lang="en-US" altLang="zh-TW" sz="1800" dirty="0"/>
              <a:t>Hypervisor</a:t>
            </a:r>
            <a:r>
              <a:rPr lang="zh-TW" altLang="en-US" sz="1800" dirty="0"/>
              <a:t>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a software or OS that runs virtual machines</a:t>
            </a:r>
          </a:p>
          <a:p>
            <a:pPr lvl="1"/>
            <a:r>
              <a:rPr lang="en-US" altLang="zh-TW" sz="1800" dirty="0"/>
              <a:t>Software Engine</a:t>
            </a:r>
          </a:p>
          <a:p>
            <a:pPr lvl="2"/>
            <a:r>
              <a:rPr lang="en-US" altLang="zh-TW" sz="1800" dirty="0"/>
              <a:t>VMware Work Station, Virtual Box, Hyper-V, QEMU, KVM...</a:t>
            </a:r>
          </a:p>
          <a:p>
            <a:pPr lvl="1"/>
            <a:r>
              <a:rPr lang="en-US" altLang="zh-TW" sz="1800" dirty="0"/>
              <a:t>OS Engine</a:t>
            </a:r>
          </a:p>
          <a:p>
            <a:pPr lvl="2"/>
            <a:r>
              <a:rPr lang="en-US" altLang="zh-TW" sz="1800" dirty="0" err="1"/>
              <a:t>Proxmox</a:t>
            </a:r>
            <a:r>
              <a:rPr lang="en-US" altLang="zh-TW" sz="1800" dirty="0"/>
              <a:t>, VMware </a:t>
            </a:r>
            <a:r>
              <a:rPr lang="en-US" altLang="zh-TW" sz="1800" dirty="0" err="1"/>
              <a:t>ESXi</a:t>
            </a:r>
            <a:r>
              <a:rPr lang="en-US" altLang="zh-TW" sz="1800" dirty="0"/>
              <a:t>, Windows Server, </a:t>
            </a:r>
            <a:r>
              <a:rPr lang="en-US" altLang="zh-TW" sz="1800" dirty="0" err="1"/>
              <a:t>Unraid</a:t>
            </a:r>
            <a:r>
              <a:rPr lang="en-US" altLang="zh-TW" sz="1800" dirty="0"/>
              <a:t>...</a:t>
            </a:r>
          </a:p>
          <a:p>
            <a:endParaRPr lang="zh-TW" alt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51BFED-A039-B672-03D6-D130F0E1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18" y="2816787"/>
            <a:ext cx="5751570" cy="39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481FA-91B5-8940-E3A2-34ED94D2F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00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A1F7-CA6C-7219-8261-7A0B3D2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8AC7-4877-ECFC-7568-9D10EC11E7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7075634" cy="5385221"/>
          </a:xfrm>
        </p:spPr>
        <p:txBody>
          <a:bodyPr/>
          <a:lstStyle/>
          <a:p>
            <a:r>
              <a:rPr lang="en-US" altLang="zh-TW" dirty="0"/>
              <a:t>Linux-based </a:t>
            </a:r>
            <a:r>
              <a:rPr lang="en-US" altLang="zh-TW" b="1" dirty="0"/>
              <a:t>virtual operating system (not VM)</a:t>
            </a:r>
          </a:p>
          <a:p>
            <a:r>
              <a:rPr lang="en-US" altLang="zh-TW" dirty="0"/>
              <a:t>Each virtual OS called </a:t>
            </a:r>
            <a:r>
              <a:rPr lang="en-US" altLang="zh-TW" b="1" dirty="0"/>
              <a:t>container</a:t>
            </a:r>
          </a:p>
          <a:p>
            <a:r>
              <a:rPr lang="en-US" altLang="zh-TW" dirty="0"/>
              <a:t>VM vs Container</a:t>
            </a:r>
          </a:p>
          <a:p>
            <a:pPr lvl="1"/>
            <a:r>
              <a:rPr lang="en-US" altLang="zh-TW" dirty="0"/>
              <a:t>VM run a complete OS</a:t>
            </a:r>
          </a:p>
          <a:p>
            <a:pPr lvl="1"/>
            <a:r>
              <a:rPr lang="en-US" altLang="zh-TW" dirty="0"/>
              <a:t>Container share Linux kernel with host OS</a:t>
            </a:r>
          </a:p>
          <a:p>
            <a:pPr lvl="1"/>
            <a:r>
              <a:rPr lang="en-US" altLang="zh-TW" dirty="0"/>
              <a:t>That is why container faster than VM</a:t>
            </a:r>
          </a:p>
          <a:p>
            <a:r>
              <a:rPr lang="en-US" altLang="zh-TW" dirty="0"/>
              <a:t>What does docker do:</a:t>
            </a:r>
          </a:p>
          <a:p>
            <a:pPr lvl="1"/>
            <a:r>
              <a:rPr lang="en-US" altLang="zh-TW" dirty="0"/>
              <a:t>Resources separation</a:t>
            </a:r>
          </a:p>
          <a:p>
            <a:pPr lvl="1"/>
            <a:r>
              <a:rPr lang="en-US" altLang="zh-TW" dirty="0"/>
              <a:t>You can think of it simply as separating the </a:t>
            </a:r>
            <a:r>
              <a:rPr lang="en-US" altLang="zh-TW" b="1" dirty="0"/>
              <a:t>file system </a:t>
            </a:r>
            <a:r>
              <a:rPr lang="en-US" altLang="zh-TW" dirty="0"/>
              <a:t>which contain the develop environment</a:t>
            </a:r>
          </a:p>
          <a:p>
            <a:r>
              <a:rPr lang="en-US" altLang="zh-TW" dirty="0"/>
              <a:t>Pros &amp; Cons</a:t>
            </a:r>
          </a:p>
          <a:p>
            <a:pPr lvl="1"/>
            <a:r>
              <a:rPr lang="en-US" altLang="zh-TW" dirty="0"/>
              <a:t>Fast and quick deploy</a:t>
            </a:r>
          </a:p>
          <a:p>
            <a:pPr lvl="1"/>
            <a:r>
              <a:rPr lang="en-US" altLang="zh-TW" dirty="0"/>
              <a:t>Security issues (Easy to broke host OS)</a:t>
            </a:r>
            <a:endParaRPr lang="zh-TW" altLang="en-US" dirty="0"/>
          </a:p>
        </p:txBody>
      </p:sp>
      <p:pic>
        <p:nvPicPr>
          <p:cNvPr id="1026" name="Picture 2" descr="深度學習初學者實用的Docker 應用. docker 學習其實不會很難| by 甜不辣馬拉松| Medium">
            <a:extLst>
              <a:ext uri="{FF2B5EF4-FFF2-40B4-BE49-F238E27FC236}">
                <a16:creationId xmlns:a16="http://schemas.microsoft.com/office/drawing/2014/main" id="{DEB653C3-3338-5BC8-13BE-EEAED9FD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48" y="454681"/>
            <a:ext cx="2720554" cy="23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ovi Academy - What is Docker">
            <a:extLst>
              <a:ext uri="{FF2B5EF4-FFF2-40B4-BE49-F238E27FC236}">
                <a16:creationId xmlns:a16="http://schemas.microsoft.com/office/drawing/2014/main" id="{197204DF-2F19-95AF-6210-0D535DDB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59" y="3343130"/>
            <a:ext cx="4659337" cy="3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2E64A-100F-81BB-41D6-FF5C9B441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23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DB69-E9D6-5069-F54A-F690A0BA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vs Container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E8993-10A6-28D7-398F-CD478AE5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06" y="2546836"/>
            <a:ext cx="5277587" cy="2219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8CD9F-981D-D707-6926-36A814E1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5" y="1635343"/>
            <a:ext cx="5181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831DB-E528-BDCB-4CF2-6E892979C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811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architecture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image : Read-Only stack layers</a:t>
            </a:r>
          </a:p>
          <a:p>
            <a:r>
              <a:rPr lang="en-US" altLang="zh-TW" dirty="0"/>
              <a:t>Docker container : writable layer on top of image</a:t>
            </a:r>
          </a:p>
          <a:p>
            <a:r>
              <a:rPr lang="en-US" altLang="zh-TW" dirty="0"/>
              <a:t>You can think as : image -&gt;</a:t>
            </a:r>
            <a:r>
              <a:rPr lang="zh-TW" altLang="en-US" dirty="0"/>
              <a:t> </a:t>
            </a:r>
            <a:r>
              <a:rPr lang="en-US" altLang="zh-TW" dirty="0"/>
              <a:t>executable file, container -&gt; application instance (run inside memory)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BC55CB5-207E-F371-37AE-0F5A8A802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3506" r="1895" b="4228"/>
          <a:stretch/>
        </p:blipFill>
        <p:spPr bwMode="auto">
          <a:xfrm>
            <a:off x="8766325" y="2547622"/>
            <a:ext cx="3145872" cy="39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F3DD29-77EB-3B03-C2D7-BFE41E127B52}"/>
              </a:ext>
            </a:extLst>
          </p:cNvPr>
          <p:cNvGrpSpPr/>
          <p:nvPr/>
        </p:nvGrpSpPr>
        <p:grpSpPr>
          <a:xfrm>
            <a:off x="281391" y="2622715"/>
            <a:ext cx="7931084" cy="3791239"/>
            <a:chOff x="281390" y="2470882"/>
            <a:chExt cx="7931084" cy="3791239"/>
          </a:xfrm>
        </p:grpSpPr>
        <p:pic>
          <p:nvPicPr>
            <p:cNvPr id="1032" name="Picture 8" descr="What happens to a docker container when I delete its image? - Stack Overflow">
              <a:extLst>
                <a:ext uri="{FF2B5EF4-FFF2-40B4-BE49-F238E27FC236}">
                  <a16:creationId xmlns:a16="http://schemas.microsoft.com/office/drawing/2014/main" id="{3710F781-C3F7-BD43-63FF-C64BD2C8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70" y="2566315"/>
              <a:ext cx="5983316" cy="3695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0470DF-7BA2-9915-19FB-EEC08A4DAA2B}"/>
                </a:ext>
              </a:extLst>
            </p:cNvPr>
            <p:cNvSpPr/>
            <p:nvPr/>
          </p:nvSpPr>
          <p:spPr>
            <a:xfrm>
              <a:off x="1115736" y="3875715"/>
              <a:ext cx="4723002" cy="232375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073331-B171-7845-7842-CD4D6049BBAA}"/>
                </a:ext>
              </a:extLst>
            </p:cNvPr>
            <p:cNvSpPr/>
            <p:nvPr/>
          </p:nvSpPr>
          <p:spPr>
            <a:xfrm>
              <a:off x="281390" y="2470882"/>
              <a:ext cx="6387857" cy="12529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E0538B-3D79-B0FB-F596-9483AB19B053}"/>
                </a:ext>
              </a:extLst>
            </p:cNvPr>
            <p:cNvSpPr txBox="1"/>
            <p:nvPr/>
          </p:nvSpPr>
          <p:spPr>
            <a:xfrm>
              <a:off x="5820938" y="4803173"/>
              <a:ext cx="84830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Image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EBC4D-E20B-9BAC-E7FB-DBB8F8E1A1EE}"/>
                </a:ext>
              </a:extLst>
            </p:cNvPr>
            <p:cNvSpPr txBox="1"/>
            <p:nvPr/>
          </p:nvSpPr>
          <p:spPr>
            <a:xfrm>
              <a:off x="6713346" y="2907553"/>
              <a:ext cx="1499128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Containers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14047-AB24-CE54-7D01-05DAE3582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034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A372-2385-247C-2F73-8EDF2E66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deployment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B28A-137E-9160-6214-728A5C7ABE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Dockerfile</a:t>
            </a:r>
            <a:r>
              <a:rPr lang="en-US" altLang="zh-TW" dirty="0"/>
              <a:t> to build your customized OS as image</a:t>
            </a:r>
          </a:p>
          <a:p>
            <a:pPr lvl="1"/>
            <a:r>
              <a:rPr lang="en-US" altLang="zh-TW" dirty="0"/>
              <a:t>EX: ubuntu that install python and vim</a:t>
            </a:r>
          </a:p>
          <a:p>
            <a:r>
              <a:rPr lang="en-US" altLang="zh-TW" dirty="0"/>
              <a:t>Push image to docker registry (store docker images)</a:t>
            </a:r>
          </a:p>
          <a:p>
            <a:r>
              <a:rPr lang="en-US" altLang="zh-TW" dirty="0"/>
              <a:t>In another devices like developer’s computer or tester’s computer or main server</a:t>
            </a:r>
          </a:p>
          <a:p>
            <a:pPr lvl="1"/>
            <a:r>
              <a:rPr lang="en-US" altLang="zh-TW" dirty="0"/>
              <a:t>Pull docker image down</a:t>
            </a:r>
          </a:p>
          <a:p>
            <a:pPr lvl="1"/>
            <a:r>
              <a:rPr lang="en-US" altLang="zh-TW" dirty="0"/>
              <a:t>Start docker image to container</a:t>
            </a:r>
            <a:endParaRPr lang="zh-TW" altLang="en-US" dirty="0"/>
          </a:p>
        </p:txBody>
      </p:sp>
      <p:pic>
        <p:nvPicPr>
          <p:cNvPr id="3076" name="Picture 4" descr="Docker Workflow">
            <a:extLst>
              <a:ext uri="{FF2B5EF4-FFF2-40B4-BE49-F238E27FC236}">
                <a16:creationId xmlns:a16="http://schemas.microsoft.com/office/drawing/2014/main" id="{C738594E-289D-96BF-5DA5-F71416E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96" y="2751426"/>
            <a:ext cx="6341101" cy="358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E556F-25A2-1C7C-1A06-0E0304A88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557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workflow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	=&gt; Download an image from a registry</a:t>
            </a:r>
          </a:p>
          <a:p>
            <a:r>
              <a:rPr lang="en-US" altLang="zh-TW" dirty="0"/>
              <a:t>docker build 	=&gt; Build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run		=&gt; Create and run a new container from an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8A3D8-E846-96EE-FBCB-B3C395ED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27" y="2086997"/>
            <a:ext cx="8283949" cy="43737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B63A-2609-C992-1CDC-A98F5BEB8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65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B94-0036-9D48-9704-B5F73673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B197-FFB1-F03A-EE7C-7F684157D3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curl -</a:t>
            </a:r>
            <a:r>
              <a:rPr lang="en-US" altLang="zh-TW" dirty="0" err="1"/>
              <a:t>fsSL</a:t>
            </a:r>
            <a:r>
              <a:rPr lang="en-US" altLang="zh-TW" dirty="0"/>
              <a:t> https://get.docker.com/ | </a:t>
            </a:r>
            <a:r>
              <a:rPr lang="en-US" altLang="zh-TW" dirty="0" err="1"/>
              <a:t>sh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without </a:t>
            </a:r>
            <a:r>
              <a:rPr lang="en-US" altLang="zh-TW" dirty="0" err="1"/>
              <a:t>sudo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groupadd</a:t>
            </a:r>
            <a:r>
              <a:rPr lang="en-US" altLang="zh-TW" dirty="0"/>
              <a:t> docker</a:t>
            </a:r>
          </a:p>
          <a:p>
            <a:pPr lvl="1"/>
            <a:r>
              <a:rPr lang="de-DE" altLang="zh-TW" dirty="0"/>
              <a:t>sudo usermod -aG docker $USER</a:t>
            </a:r>
          </a:p>
          <a:p>
            <a:pPr lvl="1"/>
            <a:r>
              <a:rPr lang="en-US" altLang="zh-TW" dirty="0"/>
              <a:t>docker run hello-world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Move docker to large disk</a:t>
            </a:r>
          </a:p>
          <a:p>
            <a:pPr lvl="1"/>
            <a:r>
              <a:rPr lang="en-US" altLang="zh-TW" dirty="0"/>
              <a:t>docker store data inside /var/lib/docker</a:t>
            </a:r>
          </a:p>
          <a:p>
            <a:pPr lvl="1"/>
            <a:r>
              <a:rPr lang="en-US" altLang="zh-TW" dirty="0"/>
              <a:t>Move to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stop</a:t>
            </a:r>
          </a:p>
          <a:p>
            <a:pPr lvl="1"/>
            <a:r>
              <a:rPr lang="en-US" altLang="zh-TW" dirty="0"/>
              <a:t>Add "data-root" value inside /</a:t>
            </a:r>
            <a:r>
              <a:rPr lang="en-US" altLang="zh-TW" dirty="0" err="1"/>
              <a:t>etc</a:t>
            </a:r>
            <a:r>
              <a:rPr lang="en-US" altLang="zh-TW" dirty="0"/>
              <a:t>/docker/</a:t>
            </a:r>
            <a:r>
              <a:rPr lang="en-US" altLang="zh-TW" dirty="0" err="1"/>
              <a:t>daemon.json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rsync</a:t>
            </a:r>
            <a:r>
              <a:rPr lang="en-US" altLang="zh-TW" dirty="0"/>
              <a:t> -</a:t>
            </a:r>
            <a:r>
              <a:rPr lang="en-US" altLang="zh-TW" dirty="0" err="1"/>
              <a:t>aP</a:t>
            </a:r>
            <a:r>
              <a:rPr lang="en-US" altLang="zh-TW" dirty="0"/>
              <a:t> /var/lib/docker/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start</a:t>
            </a:r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92B-4F12-CBD6-2D81-A2F18A1C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29" y="247296"/>
            <a:ext cx="5313443" cy="381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41B24-93C2-25D0-491D-DE85DA26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91" y="4932673"/>
            <a:ext cx="3753781" cy="5843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6A9C1-F921-0B25-D9C6-6F3644901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55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&lt;docker</a:t>
            </a:r>
            <a:r>
              <a:rPr lang="zh-TW" altLang="en-US" dirty="0"/>
              <a:t>帳號</a:t>
            </a:r>
            <a:r>
              <a:rPr lang="en-US" altLang="zh-TW" dirty="0"/>
              <a:t>&gt;/&lt;image</a:t>
            </a:r>
            <a:r>
              <a:rPr lang="zh-TW" altLang="en-US" dirty="0"/>
              <a:t>名稱</a:t>
            </a:r>
            <a:r>
              <a:rPr lang="en-US" altLang="zh-TW" dirty="0"/>
              <a:t>&gt;:&lt;</a:t>
            </a:r>
            <a:r>
              <a:rPr lang="en-US" altLang="zh-TW" dirty="0" err="1"/>
              <a:t>image_tag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/>
              <a:t>EX : </a:t>
            </a:r>
            <a:r>
              <a:rPr lang="sv-SE" altLang="zh-TW" dirty="0"/>
              <a:t>docker pull danjellz/http-server:1.4</a:t>
            </a:r>
          </a:p>
          <a:p>
            <a:pPr lvl="1"/>
            <a:r>
              <a:rPr lang="sv-SE" altLang="zh-TW" dirty="0"/>
              <a:t>If tag not specified default is ”latest”</a:t>
            </a:r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marL="114300" indent="0">
              <a:buNone/>
            </a:pPr>
            <a:endParaRPr lang="sv-SE" altLang="zh-TW" dirty="0"/>
          </a:p>
          <a:p>
            <a:r>
              <a:rPr lang="sv-SE" altLang="zh-TW" dirty="0"/>
              <a:t>docker images : list images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D82F5-44AB-6163-8F7E-4BA08E15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0" y="2330883"/>
            <a:ext cx="7362784" cy="1860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277E6-E15D-5C42-04DB-B5D13F78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3" y="5042468"/>
            <a:ext cx="6555674" cy="11919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3351C-2919-258F-BA86-66D4340F9629}"/>
              </a:ext>
            </a:extLst>
          </p:cNvPr>
          <p:cNvCxnSpPr>
            <a:cxnSpLocks/>
          </p:cNvCxnSpPr>
          <p:nvPr/>
        </p:nvCxnSpPr>
        <p:spPr>
          <a:xfrm>
            <a:off x="558190" y="6133740"/>
            <a:ext cx="29232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C83EC-55E3-E78F-7474-ED6828493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928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70A0-4B36-C4C3-F029-A84F0BE3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D086-BA72-1BB1-3A3B-B73E58617F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Image use tag as their name and can own multiple tag same time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FA2CA-C04A-0E17-4D04-9BA7D648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06" y="1711462"/>
            <a:ext cx="8761633" cy="4924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18F131-4F66-012D-7BBB-66DFA6C47AFE}"/>
              </a:ext>
            </a:extLst>
          </p:cNvPr>
          <p:cNvSpPr/>
          <p:nvPr/>
        </p:nvSpPr>
        <p:spPr>
          <a:xfrm>
            <a:off x="5243119" y="1535186"/>
            <a:ext cx="2508309" cy="52205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3E081-1795-CE5B-8F04-BF0F0DABD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593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56AA-7838-84C9-4749-949781BC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95C5-FA1F-5241-3C18-203E89F424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The container can have a name. If not assigned, docker will assign a random name.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8CEFA-DC65-AA20-0541-3C6391E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0" y="1698202"/>
            <a:ext cx="8237696" cy="4618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B3E807-81BA-C00F-5B55-DBA2C5C65D09}"/>
              </a:ext>
            </a:extLst>
          </p:cNvPr>
          <p:cNvSpPr/>
          <p:nvPr/>
        </p:nvSpPr>
        <p:spPr>
          <a:xfrm>
            <a:off x="1727331" y="2214695"/>
            <a:ext cx="1841370" cy="41992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09675-D03A-B3CF-FC44-2B1DDB3EC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57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build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Build an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build --file /path/to/</a:t>
            </a:r>
            <a:r>
              <a:rPr lang="en-US" altLang="zh-TW" dirty="0" err="1"/>
              <a:t>Dockerfile</a:t>
            </a:r>
            <a:r>
              <a:rPr lang="en-US" altLang="zh-TW" dirty="0"/>
              <a:t> --tag frakw/resume_website:x64_1.0</a:t>
            </a:r>
          </a:p>
          <a:p>
            <a:pPr lvl="1"/>
            <a:r>
              <a:rPr lang="en-US" altLang="zh-TW" dirty="0"/>
              <a:t>--file : specify the </a:t>
            </a:r>
            <a:r>
              <a:rPr lang="en-US" altLang="zh-TW" dirty="0" err="1"/>
              <a:t>Dockerfile</a:t>
            </a:r>
            <a:r>
              <a:rPr lang="en-US" altLang="zh-TW" dirty="0"/>
              <a:t> you want to build</a:t>
            </a:r>
          </a:p>
          <a:p>
            <a:pPr lvl="1"/>
            <a:r>
              <a:rPr lang="en-US" altLang="zh-TW" dirty="0"/>
              <a:t>--tag 	: add a tag to the target image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B75F7-8C64-CD5A-735A-41D9DFBC7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65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DAA5-30DB-9684-981C-DEA687EB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3AF5-CD8D-961E-258F-92025468F4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r>
              <a:rPr lang="zh-TW" altLang="en-US" dirty="0"/>
              <a:t>  </a:t>
            </a:r>
            <a:r>
              <a:rPr lang="en-US" altLang="zh-TW" dirty="0">
                <a:hlinkClick r:id="rId2"/>
              </a:rPr>
              <a:t>https://docs.docker.com/reference/dockerfile</a:t>
            </a:r>
            <a:r>
              <a:rPr lang="en-US" altLang="zh-TW" dirty="0"/>
              <a:t>/</a:t>
            </a:r>
          </a:p>
          <a:p>
            <a:pPr lvl="1"/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create a new build stage from a base image (usually come from registry)</a:t>
            </a:r>
          </a:p>
          <a:p>
            <a:pPr lvl="1"/>
            <a:r>
              <a:rPr lang="en-US" altLang="zh-TW" dirty="0"/>
              <a:t>WORKDIR : set working directory</a:t>
            </a:r>
          </a:p>
          <a:p>
            <a:pPr lvl="1"/>
            <a:r>
              <a:rPr lang="en-US" altLang="zh-TW" dirty="0"/>
              <a:t>ENV : set environment variables</a:t>
            </a:r>
          </a:p>
          <a:p>
            <a:pPr lvl="1"/>
            <a:r>
              <a:rPr lang="en-US" altLang="zh-TW" dirty="0"/>
              <a:t>RUN : execute build commands</a:t>
            </a:r>
          </a:p>
          <a:p>
            <a:pPr lvl="1"/>
            <a:r>
              <a:rPr lang="en-US" altLang="zh-TW" dirty="0"/>
              <a:t>COPY/ADD : copy files and directories into image </a:t>
            </a:r>
            <a:r>
              <a:rPr lang="en-US" altLang="zh-TW" dirty="0">
                <a:hlinkClick r:id="rId3"/>
              </a:rPr>
              <a:t>[Link]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D0A55-6E98-9779-A8EB-13B874C2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5" y="3546446"/>
            <a:ext cx="6703769" cy="2867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61260-E0B0-456D-DD8C-2B991346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08" y="3557680"/>
            <a:ext cx="4349627" cy="14225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EEAA8-0928-2044-EF84-951BAA3E0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42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1E1B2-0BFA-8B1E-B0ED-2309B4FED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0313-1662-EC27-DB64-C4739DFC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run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69D0-2BB6-A3B9-160A-39A1059610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and run a new container from an image</a:t>
            </a:r>
          </a:p>
          <a:p>
            <a:r>
              <a:rPr lang="en-US" altLang="zh-TW" dirty="0"/>
              <a:t>docker run --name my-website </a:t>
            </a:r>
            <a:r>
              <a:rPr lang="en-US" altLang="zh-TW" dirty="0" err="1"/>
              <a:t>danjellz</a:t>
            </a:r>
            <a:r>
              <a:rPr lang="en-US" altLang="zh-TW" dirty="0"/>
              <a:t>/</a:t>
            </a:r>
            <a:r>
              <a:rPr lang="en-US" altLang="zh-TW" dirty="0" err="1"/>
              <a:t>http-server:latest</a:t>
            </a:r>
            <a:endParaRPr lang="en-US" altLang="zh-TW" dirty="0"/>
          </a:p>
          <a:p>
            <a:pPr lvl="1"/>
            <a:r>
              <a:rPr lang="en-US" altLang="zh-TW" dirty="0"/>
              <a:t>--name : assign a name to the container</a:t>
            </a:r>
          </a:p>
          <a:p>
            <a:pPr lvl="1"/>
            <a:r>
              <a:rPr lang="en-US" altLang="zh-TW" dirty="0"/>
              <a:t>-d : detach mode</a:t>
            </a:r>
          </a:p>
          <a:p>
            <a:pPr lvl="1"/>
            <a:r>
              <a:rPr lang="en-US" altLang="zh-TW" dirty="0"/>
              <a:t>--device : add a host device to the container (webcam etc...)</a:t>
            </a:r>
          </a:p>
          <a:p>
            <a:pPr lvl="1"/>
            <a:r>
              <a:rPr lang="en-US" altLang="zh-TW" dirty="0"/>
              <a:t>--restart : restart policies </a:t>
            </a:r>
            <a:r>
              <a:rPr lang="en-US" altLang="zh-TW" dirty="0">
                <a:hlinkClick r:id="rId2"/>
              </a:rPr>
              <a:t>[Link]</a:t>
            </a:r>
            <a:endParaRPr lang="en-US" altLang="zh-TW" dirty="0"/>
          </a:p>
          <a:p>
            <a:pPr lvl="1"/>
            <a:r>
              <a:rPr lang="en-US" altLang="zh-TW" dirty="0"/>
              <a:t>--rm : 	automatically remove the container when it exits</a:t>
            </a:r>
          </a:p>
          <a:p>
            <a:pPr lvl="1"/>
            <a:r>
              <a:rPr lang="en-US" altLang="zh-TW" dirty="0"/>
              <a:t>-v : bind mount a volume</a:t>
            </a:r>
          </a:p>
          <a:p>
            <a:endParaRPr lang="en-US" altLang="zh-TW" dirty="0"/>
          </a:p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: show running containers</a:t>
            </a:r>
          </a:p>
          <a:p>
            <a:pPr lvl="1"/>
            <a:r>
              <a:rPr lang="en-US" altLang="zh-TW" dirty="0"/>
              <a:t>--all : show all containers 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6C2D3-B758-11C0-E106-2240AFE7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0" y="5384162"/>
            <a:ext cx="10725515" cy="12514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4F34E-39F8-5562-7B93-A91D3EFC2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80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static website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tar </a:t>
            </a:r>
            <a:r>
              <a:rPr lang="en-US" altLang="zh-TW" dirty="0" err="1"/>
              <a:t>zxvf</a:t>
            </a:r>
            <a:r>
              <a:rPr lang="en-US" altLang="zh-TW" dirty="0"/>
              <a:t> threejs.tar.gz</a:t>
            </a:r>
          </a:p>
          <a:p>
            <a:r>
              <a:rPr lang="en-US" altLang="zh-TW" dirty="0"/>
              <a:t>cd </a:t>
            </a:r>
            <a:r>
              <a:rPr lang="en-US" altLang="zh-TW" dirty="0" err="1"/>
              <a:t>threejs</a:t>
            </a:r>
            <a:endParaRPr lang="en-US" altLang="zh-TW" dirty="0"/>
          </a:p>
          <a:p>
            <a:r>
              <a:rPr lang="en-US" altLang="zh-TW" dirty="0"/>
              <a:t>docker run --rm --name </a:t>
            </a:r>
            <a:r>
              <a:rPr lang="en-US" altLang="zh-TW" dirty="0" err="1"/>
              <a:t>threejs_app</a:t>
            </a:r>
            <a:r>
              <a:rPr lang="en-US" altLang="zh-TW" dirty="0"/>
              <a:t> -p 8080:8080 -v $(</a:t>
            </a:r>
            <a:r>
              <a:rPr lang="en-US" altLang="zh-TW" dirty="0" err="1"/>
              <a:t>pwd</a:t>
            </a:r>
            <a:r>
              <a:rPr lang="en-US" altLang="zh-TW" dirty="0"/>
              <a:t>):/public </a:t>
            </a:r>
            <a:r>
              <a:rPr lang="en-US" altLang="zh-TW" dirty="0" err="1"/>
              <a:t>danjellz</a:t>
            </a:r>
            <a:r>
              <a:rPr lang="en-US" altLang="zh-TW" dirty="0"/>
              <a:t>/http-server</a:t>
            </a:r>
          </a:p>
          <a:p>
            <a:r>
              <a:rPr lang="en-US" altLang="zh-TW" dirty="0">
                <a:hlinkClick r:id="rId2"/>
              </a:rPr>
              <a:t>http://localhost:8080/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C4C8F-1AD2-FF57-9413-FCC07D3A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8" y="3147444"/>
            <a:ext cx="3943900" cy="26387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3498-9E4D-9FE9-432A-349AE4F04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04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804B-5DE3-B523-6CA8-9F64A3E8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compose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FB11-453B-C9C0-9194-C5B3BD4D7C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Run multiple container application</a:t>
            </a:r>
          </a:p>
          <a:p>
            <a:r>
              <a:rPr lang="en-US" altLang="zh-TW" dirty="0"/>
              <a:t>Simplify the docker run command</a:t>
            </a:r>
          </a:p>
          <a:p>
            <a:r>
              <a:rPr lang="en-US" altLang="zh-TW" dirty="0"/>
              <a:t>Part of </a:t>
            </a:r>
            <a:r>
              <a:rPr lang="en-US" altLang="zh-TW" dirty="0">
                <a:hlinkClick r:id="rId2"/>
              </a:rPr>
              <a:t>CI/CD</a:t>
            </a:r>
            <a:endParaRPr lang="en-US" altLang="zh-TW" dirty="0"/>
          </a:p>
          <a:p>
            <a:r>
              <a:rPr lang="en-US" altLang="zh-TW" dirty="0"/>
              <a:t>Useful tool convert docker run command into docker-</a:t>
            </a:r>
            <a:r>
              <a:rPr lang="en-US" altLang="zh-TW" dirty="0" err="1"/>
              <a:t>compose.yaml</a:t>
            </a:r>
            <a:r>
              <a:rPr lang="en-US" altLang="zh-TW" dirty="0"/>
              <a:t> : </a:t>
            </a:r>
            <a:r>
              <a:rPr lang="en-US" altLang="zh-TW" dirty="0">
                <a:hlinkClick r:id="rId3"/>
              </a:rPr>
              <a:t>composerize.com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Can work with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656F7A-918D-FD2D-AA60-0DE9C6645A84}"/>
              </a:ext>
            </a:extLst>
          </p:cNvPr>
          <p:cNvGrpSpPr/>
          <p:nvPr/>
        </p:nvGrpSpPr>
        <p:grpSpPr>
          <a:xfrm>
            <a:off x="578680" y="2601495"/>
            <a:ext cx="9527303" cy="1724266"/>
            <a:chOff x="250125" y="3770688"/>
            <a:chExt cx="9527303" cy="17242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90B22-BA29-B512-1BD8-6333923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125" y="4207030"/>
              <a:ext cx="4849004" cy="8515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9E7D07-C7D4-6F30-5ACC-09C3DCEE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898" y="3770688"/>
              <a:ext cx="2543530" cy="1724266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CF5CB92-8D3D-8646-9237-4A9C7DF57CE7}"/>
                </a:ext>
              </a:extLst>
            </p:cNvPr>
            <p:cNvSpPr/>
            <p:nvPr/>
          </p:nvSpPr>
          <p:spPr>
            <a:xfrm>
              <a:off x="5461233" y="4412609"/>
              <a:ext cx="1476462" cy="45300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1AE9C-C441-1ACF-B3DE-7B1C07727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5" y="5201421"/>
            <a:ext cx="3743847" cy="9145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27FE51-A8EA-0D78-02C5-3C9F7A2E996A}"/>
              </a:ext>
            </a:extLst>
          </p:cNvPr>
          <p:cNvSpPr/>
          <p:nvPr/>
        </p:nvSpPr>
        <p:spPr>
          <a:xfrm>
            <a:off x="1307503" y="5427217"/>
            <a:ext cx="1150471" cy="218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D86AA-F96D-CE4E-D8C8-4A9C2B295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361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your first docker app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Web-based server monitor</a:t>
            </a:r>
          </a:p>
          <a:p>
            <a:r>
              <a:rPr lang="en-US" altLang="zh-TW" dirty="0"/>
              <a:t>cd glances</a:t>
            </a:r>
          </a:p>
          <a:p>
            <a:r>
              <a:rPr lang="en-US" altLang="zh-TW" dirty="0"/>
              <a:t>docker compose up -d</a:t>
            </a:r>
          </a:p>
          <a:p>
            <a:r>
              <a:rPr lang="en-US" altLang="zh-TW" dirty="0">
                <a:hlinkClick r:id="rId2"/>
              </a:rPr>
              <a:t>http://localhost:61208/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5B3A-7D8B-DAC2-9A34-AFC413B2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8" y="1924801"/>
            <a:ext cx="8092219" cy="42542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235A-23C3-C64F-EFCC-E5317F837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929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1C5-6D4D-B8D3-412D-95C2BA18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exec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7024-779B-6880-8003-35AB5910C6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Execute a command in a running container</a:t>
            </a:r>
          </a:p>
          <a:p>
            <a:r>
              <a:rPr lang="en-US" altLang="zh-TW" dirty="0"/>
              <a:t>docker exec -it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/bin/bash</a:t>
            </a:r>
          </a:p>
          <a:p>
            <a:pPr lvl="1"/>
            <a:r>
              <a:rPr lang="en-US" altLang="zh-TW" dirty="0"/>
              <a:t>-it : interactive(-</a:t>
            </a:r>
            <a:r>
              <a:rPr lang="en-US" altLang="zh-TW" dirty="0" err="1"/>
              <a:t>i</a:t>
            </a:r>
            <a:r>
              <a:rPr lang="en-US" altLang="zh-TW" dirty="0"/>
              <a:t>) combine pseudo-TTY(-t)</a:t>
            </a:r>
          </a:p>
          <a:p>
            <a:pPr lvl="1"/>
            <a:r>
              <a:rPr lang="en-US" altLang="zh-TW" dirty="0"/>
              <a:t>/bin/bash : execute Linux shell</a:t>
            </a:r>
          </a:p>
          <a:p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D01C5-F1E2-6CD5-CB35-18CE805D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3" y="3304098"/>
            <a:ext cx="10345594" cy="10383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CE2E-F2A9-C9D4-6ABA-ADE76F19F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612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12B2-734C-6256-C897-97791AB2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commit, save, load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55EC-39D5-1C7A-21AB-1A6F6CF33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commit : create a new image from a container's changes</a:t>
            </a:r>
          </a:p>
          <a:p>
            <a:pPr lvl="1"/>
            <a:r>
              <a:rPr lang="en-US" altLang="zh-TW" dirty="0"/>
              <a:t>docker commit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frakw/</a:t>
            </a:r>
            <a:r>
              <a:rPr lang="en-US" altLang="zh-TW" dirty="0" err="1"/>
              <a:t>itri-bev-image:latest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save : export image to a .tar file</a:t>
            </a:r>
          </a:p>
          <a:p>
            <a:pPr lvl="1"/>
            <a:r>
              <a:rPr lang="en-US" altLang="zh-TW" dirty="0"/>
              <a:t>docker save frakw/</a:t>
            </a:r>
            <a:r>
              <a:rPr lang="en-US" altLang="zh-TW" dirty="0" err="1"/>
              <a:t>itri-bev-image:latest</a:t>
            </a:r>
            <a:r>
              <a:rPr lang="en-US" altLang="zh-TW" dirty="0"/>
              <a:t> &gt; itri-bev-image.tar</a:t>
            </a:r>
          </a:p>
          <a:p>
            <a:endParaRPr lang="en-US" altLang="zh-TW" dirty="0"/>
          </a:p>
          <a:p>
            <a:r>
              <a:rPr lang="en-US" altLang="zh-TW" dirty="0"/>
              <a:t>Docker load : load image from .tar file</a:t>
            </a:r>
          </a:p>
          <a:p>
            <a:pPr lvl="1"/>
            <a:r>
              <a:rPr lang="en-US" altLang="zh-TW" dirty="0"/>
              <a:t>docker load &lt; itri-bev-image.tar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Docker Tutorial - Docker Commit (Create image with container) Save(Backup)  Load(Restore) - Part15">
            <a:extLst>
              <a:ext uri="{FF2B5EF4-FFF2-40B4-BE49-F238E27FC236}">
                <a16:creationId xmlns:a16="http://schemas.microsoft.com/office/drawing/2014/main" id="{54BF0EDD-FE0A-B4F5-9F8F-14841660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r="12955"/>
          <a:stretch/>
        </p:blipFill>
        <p:spPr bwMode="auto">
          <a:xfrm>
            <a:off x="7755812" y="3172431"/>
            <a:ext cx="3959604" cy="29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E21E8-71C2-8F45-F5B2-7212B80B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4416514"/>
            <a:ext cx="6396673" cy="1643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6F00C-7EE6-6DD1-11B8-4DC1267E9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5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4221-406B-1298-6EF6-7A7B0F62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push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D9FA-5953-491C-2F78-A57DC1A7FC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Upload image to docker registry (docker hub)</a:t>
            </a:r>
          </a:p>
          <a:p>
            <a:pPr lvl="1"/>
            <a:r>
              <a:rPr lang="en-US" altLang="zh-TW" dirty="0"/>
              <a:t>docker login</a:t>
            </a:r>
          </a:p>
          <a:p>
            <a:pPr lvl="1"/>
            <a:r>
              <a:rPr lang="en-US" altLang="zh-TW" dirty="0"/>
              <a:t>docker push frakw/itri-bev:x64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30A9A-F242-E7DE-B37A-EC85A2FC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46" y="2665914"/>
            <a:ext cx="9761629" cy="37480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3C059-B06C-7EC4-1210-62FFF16AB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2712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4854-93A0-3791-CD1D-FB230CEB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GUI manager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AD9D-9BED-CDD2-4AA5-F61E5699D4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Portainer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https://www.portainer.io/</a:t>
            </a:r>
            <a:endParaRPr lang="en-US" altLang="zh-TW" dirty="0"/>
          </a:p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docker pull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/>
              <a:t>docker run -d -p 9000:9000 -v /var/run/</a:t>
            </a:r>
            <a:r>
              <a:rPr lang="en-US" altLang="zh-TW" dirty="0" err="1"/>
              <a:t>docker.sock</a:t>
            </a:r>
            <a:r>
              <a:rPr lang="en-US" altLang="zh-TW" dirty="0"/>
              <a:t>:/var/run/</a:t>
            </a:r>
            <a:r>
              <a:rPr lang="en-US" altLang="zh-TW" dirty="0" err="1"/>
              <a:t>docker.sock</a:t>
            </a:r>
            <a:r>
              <a:rPr lang="en-US" altLang="zh-TW" dirty="0"/>
              <a:t> --restart=always --name </a:t>
            </a:r>
            <a:r>
              <a:rPr lang="en-US" altLang="zh-TW" dirty="0" err="1"/>
              <a:t>prtainer</a:t>
            </a:r>
            <a:r>
              <a:rPr lang="en-US" altLang="zh-TW" dirty="0"/>
              <a:t>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http://localhost:9000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D62F6-1E3E-ABAA-6247-71D4666F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554" y="3101315"/>
            <a:ext cx="7579643" cy="34640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2DF2B-94F6-E13A-29CC-DE9F6CCDA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740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93DE10-9AF5-9629-4A9B-DAD288D1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69" y="2997558"/>
            <a:ext cx="6510987" cy="3758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EDD0E-A0DC-48C1-8936-66C96692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1"/>
            <a:ext cx="10184412" cy="1172846"/>
          </a:xfrm>
        </p:spPr>
        <p:txBody>
          <a:bodyPr/>
          <a:lstStyle/>
          <a:p>
            <a:r>
              <a:rPr lang="en-US" altLang="zh-TW" dirty="0"/>
              <a:t>Homework 2 : write </a:t>
            </a:r>
            <a:r>
              <a:rPr lang="en-US" altLang="zh-TW" dirty="0" err="1"/>
              <a:t>Dockerfile</a:t>
            </a:r>
            <a:r>
              <a:rPr lang="en-US" altLang="zh-TW" dirty="0"/>
              <a:t> and docker-</a:t>
            </a:r>
            <a:r>
              <a:rPr lang="en-US" altLang="zh-TW" dirty="0" err="1"/>
              <a:t>compose.yaml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EAB0-2271-34CB-833D-F84E6707C5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75127"/>
            <a:ext cx="11662072" cy="5138827"/>
          </a:xfrm>
        </p:spPr>
        <p:txBody>
          <a:bodyPr/>
          <a:lstStyle/>
          <a:p>
            <a:r>
              <a:rPr lang="en-US" altLang="zh-TW" dirty="0"/>
              <a:t>Use docker compose up -d can automatically build image and run a container</a:t>
            </a:r>
          </a:p>
          <a:p>
            <a:r>
              <a:rPr lang="en-US" altLang="zh-TW" dirty="0">
                <a:highlight>
                  <a:srgbClr val="C0C0C0"/>
                </a:highlight>
              </a:rPr>
              <a:t>python detect.py --view-</a:t>
            </a:r>
            <a:r>
              <a:rPr lang="en-US" altLang="zh-TW" dirty="0" err="1">
                <a:highlight>
                  <a:srgbClr val="C0C0C0"/>
                </a:highlight>
              </a:rPr>
              <a:t>img</a:t>
            </a:r>
            <a:r>
              <a:rPr lang="en-US" altLang="zh-TW" dirty="0">
                <a:highlight>
                  <a:srgbClr val="C0C0C0"/>
                </a:highlight>
              </a:rPr>
              <a:t> --</a:t>
            </a:r>
            <a:r>
              <a:rPr lang="en-US" altLang="zh-TW" dirty="0" err="1">
                <a:highlight>
                  <a:srgbClr val="C0C0C0"/>
                </a:highlight>
              </a:rPr>
              <a:t>nosave</a:t>
            </a:r>
            <a:r>
              <a:rPr lang="en-US" altLang="zh-TW" dirty="0">
                <a:highlight>
                  <a:srgbClr val="C0C0C0"/>
                </a:highlight>
              </a:rPr>
              <a:t> --weights yolov5x.pt --source video/</a:t>
            </a:r>
            <a:r>
              <a:rPr lang="en-US" altLang="zh-TW" dirty="0" err="1">
                <a:highlight>
                  <a:srgbClr val="C0C0C0"/>
                </a:highlight>
              </a:rPr>
              <a:t>argoverse</a:t>
            </a:r>
            <a:r>
              <a:rPr lang="en-US" altLang="zh-TW" dirty="0">
                <a:highlight>
                  <a:srgbClr val="C0C0C0"/>
                </a:highlight>
              </a:rPr>
              <a:t>/argoverse.mp4  --run-</a:t>
            </a:r>
            <a:r>
              <a:rPr lang="en-US" altLang="zh-TW" dirty="0" err="1">
                <a:highlight>
                  <a:srgbClr val="C0C0C0"/>
                </a:highlight>
              </a:rPr>
              <a:t>liteMono</a:t>
            </a:r>
            <a:r>
              <a:rPr lang="en-US" altLang="zh-TW" dirty="0">
                <a:highlight>
                  <a:srgbClr val="C0C0C0"/>
                </a:highlight>
              </a:rPr>
              <a:t> --run-</a:t>
            </a:r>
            <a:r>
              <a:rPr lang="en-US" altLang="zh-TW" dirty="0" err="1">
                <a:highlight>
                  <a:srgbClr val="C0C0C0"/>
                </a:highlight>
              </a:rPr>
              <a:t>bev</a:t>
            </a:r>
            <a:r>
              <a:rPr lang="en-US" altLang="zh-TW" dirty="0">
                <a:highlight>
                  <a:srgbClr val="C0C0C0"/>
                </a:highlight>
              </a:rPr>
              <a:t> --classes 2 5 7</a:t>
            </a:r>
          </a:p>
          <a:p>
            <a:r>
              <a:rPr lang="en-US" altLang="zh-TW" dirty="0"/>
              <a:t>Hint : nvidia-docker2, </a:t>
            </a:r>
            <a:r>
              <a:rPr lang="en-US" altLang="zh-TW" dirty="0" err="1"/>
              <a:t>xhost</a:t>
            </a:r>
            <a:r>
              <a:rPr lang="en-US" altLang="zh-TW" dirty="0"/>
              <a:t>, </a:t>
            </a:r>
            <a:r>
              <a:rPr lang="en-US" altLang="zh-TW" dirty="0">
                <a:hlinkClick r:id="rId3"/>
              </a:rPr>
              <a:t>nvidia </a:t>
            </a:r>
            <a:r>
              <a:rPr lang="en-US" altLang="zh-TW" dirty="0" err="1">
                <a:hlinkClick r:id="rId3"/>
              </a:rPr>
              <a:t>ngc</a:t>
            </a:r>
            <a:endParaRPr lang="en-US" altLang="zh-TW" dirty="0"/>
          </a:p>
          <a:p>
            <a:endParaRPr lang="zh-TW" altLang="en-US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2E2AC-D265-4FEA-27E3-91178437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8" y="2773923"/>
            <a:ext cx="6067646" cy="6550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8234C-9000-BDF8-4670-6A8797A8C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349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FF44D-53B2-583D-5E59-F12478F0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B5A1BF-35E2-63CB-FEA2-472EC810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awesome-data-labeling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0E2E47-68BE-37FF-8A23-3D4E6B94A3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https://github.com/HumanSignal/awesome-data-labeling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B58C90-F16A-D882-5306-E7BF8B87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180" y="1986208"/>
            <a:ext cx="7701227" cy="41760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3A96C-E105-BE67-2F45-804D48D61AD4}"/>
              </a:ext>
            </a:extLst>
          </p:cNvPr>
          <p:cNvSpPr/>
          <p:nvPr/>
        </p:nvSpPr>
        <p:spPr>
          <a:xfrm>
            <a:off x="2660192" y="4215467"/>
            <a:ext cx="3958721" cy="499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685CF-22FB-F14C-2F72-3CD43698FB0B}"/>
              </a:ext>
            </a:extLst>
          </p:cNvPr>
          <p:cNvSpPr/>
          <p:nvPr/>
        </p:nvSpPr>
        <p:spPr>
          <a:xfrm>
            <a:off x="7834791" y="3179998"/>
            <a:ext cx="1435044" cy="230640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EC05C3-39B0-BD17-531A-15311B614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287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A2D4B9-CCBD-D9CE-8707-AD0739DE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F62244-3B35-2A2C-5A2A-AD9E3113C8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 : </a:t>
            </a:r>
            <a:r>
              <a:rPr lang="en-US" altLang="zh-TW" dirty="0">
                <a:hlinkClick r:id="rId2"/>
              </a:rPr>
              <a:t>https://github.com/labelmeai/labelme/releases/tag/v5.4.1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BAEE2-A107-C056-80C2-4E571DBF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264" y="1494988"/>
            <a:ext cx="2422671" cy="24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77B35A-ED4E-CD12-CE0D-157B79CA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" y="1564643"/>
            <a:ext cx="7698502" cy="470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3ADD2-7A0C-A7D2-1A50-840D49E2C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86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A6FE-EC98-1394-4F59-78E1AC7E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(1)</a:t>
            </a:r>
            <a:endParaRPr lang="zh-TW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0C9A25-3E30-C312-D192-2FD7A4F8BB69}"/>
              </a:ext>
            </a:extLst>
          </p:cNvPr>
          <p:cNvGrpSpPr/>
          <p:nvPr/>
        </p:nvGrpSpPr>
        <p:grpSpPr>
          <a:xfrm>
            <a:off x="2986480" y="881890"/>
            <a:ext cx="7387460" cy="5481731"/>
            <a:chOff x="3221372" y="932223"/>
            <a:chExt cx="7387460" cy="5481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6C1143-58A7-BDC8-39B7-EA9717192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372" y="932223"/>
              <a:ext cx="7387460" cy="548173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A13A3B-C945-85C7-4001-E15D06C46641}"/>
                </a:ext>
              </a:extLst>
            </p:cNvPr>
            <p:cNvSpPr/>
            <p:nvPr/>
          </p:nvSpPr>
          <p:spPr>
            <a:xfrm>
              <a:off x="3380763" y="1208015"/>
              <a:ext cx="478173" cy="528506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2B3E40-7816-2CEE-B001-002141D4A39D}"/>
                </a:ext>
              </a:extLst>
            </p:cNvPr>
            <p:cNvSpPr/>
            <p:nvPr/>
          </p:nvSpPr>
          <p:spPr>
            <a:xfrm>
              <a:off x="7048150" y="3566720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21C35C-C182-DBB3-9030-8E7C5BC7D6AB}"/>
                </a:ext>
              </a:extLst>
            </p:cNvPr>
            <p:cNvSpPr/>
            <p:nvPr/>
          </p:nvSpPr>
          <p:spPr>
            <a:xfrm>
              <a:off x="8609900" y="5925777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C05BA-0C28-6543-CD5D-43A5418A6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461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0703-B28B-AE77-A0F4-F47153E2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72C-24A6-A6EC-E324-2C7712570C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8103B-2048-5256-26D7-D8DE5118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57" y="444046"/>
            <a:ext cx="7680911" cy="614598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BD4754-3211-9838-89D8-92E46A7EC515}"/>
              </a:ext>
            </a:extLst>
          </p:cNvPr>
          <p:cNvSpPr/>
          <p:nvPr/>
        </p:nvSpPr>
        <p:spPr>
          <a:xfrm>
            <a:off x="4420998" y="366615"/>
            <a:ext cx="478173" cy="52850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C3F94-A985-7C10-BFD5-157BE3C4D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290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1BBD-6D2D-9D0E-A4CB-79C2FB0A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1FDA7-7882-8352-743B-BE1BA22E38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6" y="736389"/>
            <a:ext cx="11662072" cy="5385221"/>
          </a:xfrm>
        </p:spPr>
        <p:txBody>
          <a:bodyPr/>
          <a:lstStyle/>
          <a:p>
            <a:r>
              <a:rPr lang="en-US" altLang="zh-TW" dirty="0"/>
              <a:t>Draw the polygon of the glue range</a:t>
            </a:r>
          </a:p>
          <a:p>
            <a:r>
              <a:rPr lang="en-US" altLang="zh-TW" dirty="0"/>
              <a:t>Label polygon name “glue”</a:t>
            </a:r>
            <a:endParaRPr lang="zh-TW" alt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5700D4D-A1E4-3FDE-3E0E-69E21AC26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788" y="1258805"/>
            <a:ext cx="6950032" cy="54969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C4B5B-9771-9563-76FA-89CC7F9FB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5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45"/>
    </mc:Choice>
    <mc:Fallback xmlns="">
      <p:transition spd="slow" advTm="59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BDC-E66B-9D5A-2946-30477F9F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10039-6A27-DCFC-F081-C298556556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Ctrl + S</a:t>
            </a:r>
          </a:p>
          <a:p>
            <a:r>
              <a:rPr lang="en-US" altLang="zh-TW" dirty="0"/>
              <a:t>Save as </a:t>
            </a:r>
            <a:r>
              <a:rPr lang="en-US" altLang="zh-TW" dirty="0" err="1"/>
              <a:t>json</a:t>
            </a:r>
            <a:r>
              <a:rPr lang="en-US" altLang="zh-TW" dirty="0"/>
              <a:t> file, and label next glue image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278C7-91D6-5CA2-C4BA-54CD497A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1" y="2061025"/>
            <a:ext cx="5735857" cy="457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FDC58-B231-0C04-3501-0E707234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43" y="102281"/>
            <a:ext cx="3784766" cy="170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0E0E2-3F67-EC14-D6AA-C02BDC56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856" y="2061025"/>
            <a:ext cx="2338431" cy="467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5AFF4-6C19-859B-42C8-90267337F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0150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16F2-C674-632A-53AE-9C69E2FA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(5)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9AF97-9CCB-5416-E96C-F384B560F6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After label all image execute </a:t>
            </a:r>
            <a:r>
              <a:rPr lang="da-DK" altLang="zh-TW" dirty="0"/>
              <a:t>labelme_gen_mask_img.py</a:t>
            </a:r>
          </a:p>
          <a:p>
            <a:pPr lvl="1"/>
            <a:r>
              <a:rPr lang="da-DK" altLang="zh-TW" dirty="0"/>
              <a:t>python labelme_gen_mask_img.py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BBF7A-0F14-561A-95F1-4293D585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816" y="2442611"/>
            <a:ext cx="5203747" cy="3668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34A12-5EDC-980A-C997-A712788F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7" y="2442611"/>
            <a:ext cx="4891889" cy="36689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9655C-E723-08FE-E3D3-0CF999AF3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37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9C0A-8642-B6A3-BDEB-C213B4C1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9259-886F-7763-0A63-EE6A3A5C48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Computer Vision Annotation Tool : </a:t>
            </a:r>
            <a:r>
              <a:rPr lang="en-US" altLang="zh-TW" dirty="0">
                <a:hlinkClick r:id="rId2"/>
              </a:rPr>
              <a:t>https://www.cvat.ai/</a:t>
            </a:r>
            <a:endParaRPr lang="en-US" altLang="zh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F9069-1342-475A-DB0B-599FD65C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588" y="1680073"/>
            <a:ext cx="3572401" cy="4149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7CCFE-0A0D-C0FA-19EA-7D084829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35" y="1646746"/>
            <a:ext cx="7196229" cy="45178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62626-A975-AF39-B2A8-83A9C8C58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5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Dataset</a:t>
            </a:r>
            <a:endParaRPr dirty="0"/>
          </a:p>
        </p:txBody>
      </p:sp>
      <p:sp>
        <p:nvSpPr>
          <p:cNvPr id="202" name="Google Shape;202;p15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endParaRPr lang="en-US" sz="2000" dirty="0"/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Train data format：</a:t>
            </a:r>
          </a:p>
          <a:p>
            <a:pPr marL="800100" lvl="1" indent="-342900">
              <a:spcBef>
                <a:spcPts val="0"/>
              </a:spcBef>
              <a:buSzPts val="2000"/>
            </a:pPr>
            <a:r>
              <a:rPr lang="en-US" altLang="zh-TW" sz="2000" dirty="0"/>
              <a:t>Use COCO dataset format, contain </a:t>
            </a:r>
            <a:r>
              <a:rPr lang="en-US" sz="2000" dirty="0">
                <a:solidFill>
                  <a:srgbClr val="0070C0"/>
                </a:solidFill>
              </a:rPr>
              <a:t>images, annotations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categories</a:t>
            </a:r>
            <a:r>
              <a:rPr lang="en-US" sz="2000" dirty="0"/>
              <a:t>。</a:t>
            </a:r>
            <a:endParaRPr dirty="0"/>
          </a:p>
          <a:p>
            <a:pPr marL="0" indent="0">
              <a:spcBef>
                <a:spcPts val="480"/>
              </a:spcBef>
              <a:buSzPts val="2400"/>
              <a:buNone/>
            </a:pPr>
            <a:endParaRPr sz="2400" dirty="0"/>
          </a:p>
          <a:p>
            <a:pPr marL="457200" lvl="1" indent="0">
              <a:spcBef>
                <a:spcPts val="400"/>
              </a:spcBef>
              <a:buSzPts val="2000"/>
              <a:buNone/>
            </a:pPr>
            <a:endParaRPr sz="2000" dirty="0"/>
          </a:p>
        </p:txBody>
      </p:sp>
      <p:graphicFrame>
        <p:nvGraphicFramePr>
          <p:cNvPr id="203" name="Google Shape;203;p15"/>
          <p:cNvGraphicFramePr/>
          <p:nvPr>
            <p:extLst>
              <p:ext uri="{D42A27DB-BD31-4B8C-83A1-F6EECF244321}">
                <p14:modId xmlns:p14="http://schemas.microsoft.com/office/powerpoint/2010/main" val="3052145655"/>
              </p:ext>
            </p:extLst>
          </p:nvPr>
        </p:nvGraphicFramePr>
        <p:xfrm>
          <a:off x="808976" y="2571405"/>
          <a:ext cx="10910445" cy="342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25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images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annotations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categories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1403C"/>
                          </a:solidFill>
                        </a:rPr>
                        <a:t>image</a:t>
                      </a:r>
                      <a:r>
                        <a:rPr lang="en-US" sz="1800" u="none" strike="noStrike" cap="none"/>
                        <a:t>{ </a:t>
                      </a:r>
                      <a:r>
                        <a:rPr lang="en-US" sz="1800" u="none" strike="noStrike" cap="none">
                          <a:solidFill>
                            <a:srgbClr val="175199"/>
                          </a:solidFill>
                        </a:rPr>
                        <a:t>"id"</a:t>
                      </a:r>
                      <a:r>
                        <a:rPr lang="en-US" sz="1800" u="none" strike="noStrike" cap="none"/>
                        <a:t>: </a:t>
                      </a:r>
                      <a:r>
                        <a:rPr lang="en-US" sz="1800" u="none" strike="noStrike" cap="none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 u="none" strike="noStrike" cap="none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"width"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"height"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  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"file_name"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"license"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"flickr_url"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"coco_url"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"date_captured"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datetime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}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annotation</a:t>
                      </a:r>
                      <a:r>
                        <a:rPr lang="en-US" sz="1800"/>
                        <a:t>{ </a:t>
                      </a: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"id"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"image_id"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"category_id"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"segmentation"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RLE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or</a:t>
                      </a:r>
                      <a:r>
                        <a:rPr lang="en-US" sz="1800"/>
                        <a:t> [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polygon</a:t>
                      </a:r>
                      <a:r>
                        <a:rPr lang="en-US" sz="1800"/>
                        <a:t>],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     </a:t>
                      </a: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"area"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float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"bbox"</a:t>
                      </a:r>
                      <a:r>
                        <a:rPr lang="en-US" sz="1800"/>
                        <a:t>: [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x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y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width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height</a:t>
                      </a:r>
                      <a:r>
                        <a:rPr lang="en-US" sz="1800"/>
                        <a:t>],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"iscrowd"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0066FF"/>
                          </a:solidFill>
                        </a:rPr>
                        <a:t>0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or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0066FF"/>
                          </a:solidFill>
                        </a:rPr>
                        <a:t>1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    }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categories</a:t>
                      </a:r>
                      <a:r>
                        <a:rPr lang="en-US" sz="1800" dirty="0"/>
                        <a:t>{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"id"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 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"name":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str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 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chemeClr val="dk2"/>
                          </a:solidFill>
                        </a:rPr>
                        <a:t>supercategory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str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}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4" name="Google Shape;2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7566" y="76544"/>
            <a:ext cx="2282169" cy="14151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5"/>
          <p:cNvSpPr/>
          <p:nvPr/>
        </p:nvSpPr>
        <p:spPr>
          <a:xfrm>
            <a:off x="9551244" y="629174"/>
            <a:ext cx="2058491" cy="641288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AF73F-8605-1B52-9F42-4994CBA3B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(1/8)</a:t>
            </a:r>
            <a:endParaRPr dirty="0"/>
          </a:p>
        </p:txBody>
      </p:sp>
      <p:sp>
        <p:nvSpPr>
          <p:cNvPr id="212" name="Google Shape;212;p16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400"/>
              </a:spcBef>
              <a:buSzPts val="2000"/>
            </a:pPr>
            <a:r>
              <a:rPr lang="en-US" sz="2000" dirty="0"/>
              <a:t>Register CVAT account</a:t>
            </a:r>
            <a:endParaRPr sz="2000" dirty="0"/>
          </a:p>
          <a:p>
            <a:pPr marL="342900" indent="-342900">
              <a:spcBef>
                <a:spcPts val="400"/>
              </a:spcBef>
              <a:buSzPts val="2000"/>
            </a:pPr>
            <a:r>
              <a:rPr lang="en-US" sz="2000" dirty="0"/>
              <a:t>Create a new project -&gt; </a:t>
            </a:r>
            <a:r>
              <a:rPr lang="en-US" sz="2000" dirty="0" err="1"/>
              <a:t>car_segmentation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9C727-2B53-F75D-BFB8-BC7EDCCE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58" y="2439844"/>
            <a:ext cx="8373677" cy="3617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4FB1B-71CE-E9EE-2FDC-26E893976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E0A4D-EB60-9BA1-83B6-E0AE96F7E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B2617-97F0-25F3-2EB6-BCFFB3DD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(2/8)</a:t>
            </a:r>
            <a:endParaRPr lang="zh-TW" altLang="en-US" dirty="0"/>
          </a:p>
        </p:txBody>
      </p:sp>
      <p:sp>
        <p:nvSpPr>
          <p:cNvPr id="280" name="Google Shape;280;p22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Add labels and follow the order：</a:t>
            </a:r>
            <a:endParaRPr sz="2000"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person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motorcycle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bicycle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car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truck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bus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motorcycle rider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bicycle rider</a:t>
            </a:r>
            <a:endParaRPr dirty="0"/>
          </a:p>
          <a:p>
            <a:pPr marL="742950" lvl="1" indent="-158750">
              <a:spcBef>
                <a:spcPts val="400"/>
              </a:spcBef>
              <a:buSzPts val="2000"/>
              <a:buNone/>
            </a:pP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C3BB-E2EE-5649-B746-97836BCD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80" y="2170053"/>
            <a:ext cx="8164283" cy="31025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FAFCD-9B98-A04E-E5D3-A82C3A640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(3/8)</a:t>
            </a:r>
            <a:endParaRPr dirty="0"/>
          </a:p>
        </p:txBody>
      </p:sp>
      <p:sp>
        <p:nvSpPr>
          <p:cNvPr id="223" name="Google Shape;223;p17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Create new task and upload car images</a:t>
            </a:r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altLang="zh-TW" sz="2000" dirty="0"/>
              <a:t>Click “Open”</a:t>
            </a:r>
            <a:endParaRPr sz="2000" dirty="0"/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7628" y="2961267"/>
            <a:ext cx="6538531" cy="326978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/>
          <p:nvPr/>
        </p:nvSpPr>
        <p:spPr>
          <a:xfrm>
            <a:off x="5030957" y="3145872"/>
            <a:ext cx="263258" cy="317093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6604847" y="2912622"/>
            <a:ext cx="3117993" cy="3692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10246599" y="2984913"/>
            <a:ext cx="1396232" cy="204848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10338306" y="4267323"/>
            <a:ext cx="15696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Annotation result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4680974" y="262392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Tool list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7248342" y="2516915"/>
            <a:ext cx="183100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Change Picture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10237200" y="5024326"/>
            <a:ext cx="1415030" cy="124626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10111718" y="6194689"/>
            <a:ext cx="13388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Parameter adjust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20770-43F5-E369-DD76-8BAAAE9E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4" y="2961267"/>
            <a:ext cx="4112608" cy="2691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26FBC-8545-273E-B59B-B8A7A285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227" y="163072"/>
            <a:ext cx="4650488" cy="2048481"/>
          </a:xfrm>
          <a:prstGeom prst="rect">
            <a:avLst/>
          </a:prstGeom>
        </p:spPr>
      </p:pic>
      <p:sp>
        <p:nvSpPr>
          <p:cNvPr id="7" name="Google Shape;226;p17">
            <a:extLst>
              <a:ext uri="{FF2B5EF4-FFF2-40B4-BE49-F238E27FC236}">
                <a16:creationId xmlns:a16="http://schemas.microsoft.com/office/drawing/2014/main" id="{4ACDD680-9FE2-ED1C-D727-BD13BE745030}"/>
              </a:ext>
            </a:extLst>
          </p:cNvPr>
          <p:cNvSpPr/>
          <p:nvPr/>
        </p:nvSpPr>
        <p:spPr>
          <a:xfrm>
            <a:off x="10606238" y="1850329"/>
            <a:ext cx="395804" cy="3692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2226A-3B5A-AD3D-FF71-8431427A0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(4/8) </a:t>
            </a:r>
            <a:r>
              <a:rPr lang="en-US" altLang="zh-TW" sz="3600" b="0" dirty="0"/>
              <a:t>Draw polygon</a:t>
            </a:r>
            <a:endParaRPr b="0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6C44D827-6B2E-D172-D306-6AFDBA2E5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186" y="930981"/>
            <a:ext cx="10827550" cy="55765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1D113-5C0F-FAE2-6E31-B03A18F6D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46"/>
    </mc:Choice>
    <mc:Fallback xmlns="">
      <p:transition spd="slow" advTm="35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4825B6-9FFC-6D29-3C76-0F4ED37E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(5/8) </a:t>
            </a:r>
            <a:r>
              <a:rPr lang="en-US" altLang="zh-TW" b="0" dirty="0"/>
              <a:t>AI Detectors</a:t>
            </a:r>
            <a:endParaRPr lang="zh-TW" altLang="en-US" b="0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BEE9F03-2B60-BAA9-A8BD-DEE10D3D0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194" y="923742"/>
            <a:ext cx="10423511" cy="53684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174ACE-CF77-6904-5D15-0D88804D8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2"/>
    </mc:Choice>
    <mc:Fallback xmlns="">
      <p:transition spd="slow" advTm="1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34E44-C5FA-7353-E5A0-1F28F29A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(6/8) AI Interactors</a:t>
            </a:r>
            <a:endParaRPr lang="zh-TW" altLang="en-US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BF08CCCA-DF0B-5CFA-D3B8-940A220697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126" y="954460"/>
            <a:ext cx="10654019" cy="54872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82EC6-BD43-8A6D-B6F5-52A13C7E1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00"/>
    </mc:Choice>
    <mc:Fallback xmlns="">
      <p:transition spd="slow" advTm="23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51D5-8AB0-1762-4436-1E919C7B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(7/8) OpenCV Drawing</a:t>
            </a:r>
            <a:endParaRPr lang="zh-TW" altLang="en-US" dirty="0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BC6550D4-8F79-5ADD-32F7-B23E2FAD536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074" y="944810"/>
            <a:ext cx="10455275" cy="53848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4220-BC12-FA97-FEEC-67F9217D7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9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79"/>
    </mc:Choice>
    <mc:Fallback xmlns="">
      <p:transition spd="slow" advTm="93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15406-D2EB-B040-9ED6-2B12E433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(8/8) Export</a:t>
            </a:r>
            <a:endParaRPr lang="zh-TW" altLang="en-US" dirty="0"/>
          </a:p>
        </p:txBody>
      </p:sp>
      <p:sp>
        <p:nvSpPr>
          <p:cNvPr id="270" name="Google Shape;270;p21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Menu -&gt; Export job</a:t>
            </a:r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COCO 1.0</a:t>
            </a:r>
            <a:endParaRPr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3372B7-43AC-4A12-B585-0F1149325163}"/>
              </a:ext>
            </a:extLst>
          </p:cNvPr>
          <p:cNvGrpSpPr/>
          <p:nvPr/>
        </p:nvGrpSpPr>
        <p:grpSpPr>
          <a:xfrm>
            <a:off x="3581202" y="2191065"/>
            <a:ext cx="4829849" cy="3819234"/>
            <a:chOff x="1735624" y="2056841"/>
            <a:chExt cx="4829849" cy="38192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055E8E-5D6B-BE68-37FB-8C67BB77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624" y="2056841"/>
              <a:ext cx="4829849" cy="3772426"/>
            </a:xfrm>
            <a:prstGeom prst="rect">
              <a:avLst/>
            </a:prstGeom>
          </p:spPr>
        </p:pic>
        <p:sp>
          <p:nvSpPr>
            <p:cNvPr id="273" name="Google Shape;273;p21"/>
            <p:cNvSpPr/>
            <p:nvPr/>
          </p:nvSpPr>
          <p:spPr>
            <a:xfrm>
              <a:off x="1795244" y="2760488"/>
              <a:ext cx="4672667" cy="74611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5854273" y="5340366"/>
              <a:ext cx="711200" cy="5357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C5D94-4F9F-3503-329E-10EB5E7D5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3CEA-3624-5A3C-3625-4CA1F12B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3 : use CVAT to label dataset</a:t>
            </a:r>
            <a:endParaRPr lang="zh-TW" alt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EBF9130-5891-C2F8-03FD-45E4CAC05FD7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271" y="1065402"/>
            <a:ext cx="9990861" cy="51456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6DD58-448A-A949-77B3-1BF3AC533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03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54"/>
    </mc:Choice>
    <mc:Fallback xmlns="">
      <p:transition spd="slow" advTm="18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84E0-CB31-BAE9-8C27-F3D6C008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42AE-D03B-ED8A-2703-96C182E199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https://hackmd.io/f2jeS3q6QVWiwxcSAnDmkg?view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653A8-A57E-F92B-EBE0-91D28E469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584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Useful knowledge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C55C0-1282-5084-3E05-E6411F72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F395-4536-74A5-B44B-80F20EEB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tools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E159B-6BD1-6379-B5E7-2E07B55C2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Crontab</a:t>
            </a:r>
          </a:p>
          <a:p>
            <a:pPr lvl="1"/>
            <a:r>
              <a:rPr lang="en-US" altLang="zh-TW" dirty="0"/>
              <a:t>Schedule tasks (backup, upload, reboot...)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>
                <a:hlinkClick r:id="rId2"/>
              </a:rPr>
              <a:t>https://crontab.guru/</a:t>
            </a:r>
            <a:r>
              <a:rPr lang="en-US" altLang="zh-TW" dirty="0"/>
              <a:t> to check</a:t>
            </a:r>
          </a:p>
          <a:p>
            <a:endParaRPr lang="en-US" altLang="zh-TW" dirty="0"/>
          </a:p>
          <a:p>
            <a:r>
              <a:rPr lang="en-US" altLang="zh-TW" dirty="0" err="1"/>
              <a:t>Tmux</a:t>
            </a:r>
            <a:endParaRPr lang="en-US" altLang="zh-TW" dirty="0"/>
          </a:p>
          <a:p>
            <a:pPr lvl="1"/>
            <a:r>
              <a:rPr lang="en-US" altLang="zh-TW" dirty="0"/>
              <a:t>terminal multiplexer</a:t>
            </a:r>
          </a:p>
          <a:p>
            <a:pPr lvl="1"/>
            <a:r>
              <a:rPr lang="en-US" altLang="zh-TW" dirty="0"/>
              <a:t>Multiple terminal in one window</a:t>
            </a:r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CD6FC-7905-B254-BB19-E6E0E653E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77" y="229963"/>
            <a:ext cx="4700659" cy="2467846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751E60-2C08-D72D-FBFA-8F9F03D2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61" y="3322041"/>
            <a:ext cx="4782734" cy="283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7089501-7F64-ABC1-19F8-06331B08E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9663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9E90-BAB6-2DF2-B234-C2326F2D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tools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98F7-CB95-DAF0-50F1-9FE88BF1D2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Alias</a:t>
            </a:r>
          </a:p>
          <a:p>
            <a:pPr lvl="1"/>
            <a:r>
              <a:rPr lang="en-US" altLang="zh-TW" dirty="0"/>
              <a:t>Simplify the commands</a:t>
            </a:r>
          </a:p>
          <a:p>
            <a:pPr lvl="1"/>
            <a:r>
              <a:rPr lang="en-US" altLang="zh-TW" dirty="0"/>
              <a:t>Usually put in ~/.</a:t>
            </a:r>
            <a:r>
              <a:rPr lang="en-US" altLang="zh-TW" dirty="0" err="1"/>
              <a:t>bashrc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Bash</a:t>
            </a:r>
          </a:p>
          <a:p>
            <a:pPr lvl="1"/>
            <a:r>
              <a:rPr lang="en-US" altLang="zh-TW" dirty="0"/>
              <a:t>Like windows .bat file</a:t>
            </a:r>
          </a:p>
          <a:p>
            <a:pPr lvl="1"/>
            <a:r>
              <a:rPr lang="en-US" altLang="zh-TW" dirty="0"/>
              <a:t>Use script to execute commands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997B1-1001-6B8D-65B0-EE87D2B3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28" y="1026918"/>
            <a:ext cx="6456840" cy="20267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66BC983-CE2A-EE5E-5044-8D6EA590B080}"/>
              </a:ext>
            </a:extLst>
          </p:cNvPr>
          <p:cNvSpPr/>
          <p:nvPr/>
        </p:nvSpPr>
        <p:spPr>
          <a:xfrm>
            <a:off x="4813826" y="1713188"/>
            <a:ext cx="5957639" cy="161068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FDF2DC-D1F4-22B8-78A0-C680F93A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275" y="4306797"/>
            <a:ext cx="5427493" cy="14665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AA8A34D-6124-D01C-1B26-E4E39A63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2737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41A-8746-E867-D1AC-A41B40A4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tools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613FA-5F9D-6755-176A-FD14CFEC4C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Iperf</a:t>
            </a:r>
            <a:endParaRPr lang="en-US" altLang="zh-TW" dirty="0"/>
          </a:p>
          <a:p>
            <a:pPr lvl="1"/>
            <a:r>
              <a:rPr lang="en-US" altLang="zh-TW" dirty="0"/>
              <a:t>Local network speed test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 err="1"/>
              <a:t>Rclone</a:t>
            </a:r>
            <a:endParaRPr lang="en-US" altLang="zh-TW" dirty="0"/>
          </a:p>
          <a:p>
            <a:pPr lvl="1"/>
            <a:r>
              <a:rPr lang="en-US" altLang="zh-TW" dirty="0"/>
              <a:t>Access cloud storage using cli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545FC8-3FBF-1C62-596A-FA689884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02" y="684784"/>
            <a:ext cx="54864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473770-8BEF-FA6B-7CFA-3FC4ACF23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02" y="4032794"/>
            <a:ext cx="5364949" cy="123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3BC3-9132-3F9D-53D6-8E1907E2B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408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5980-E2D4-A069-F1E1-A2140FF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Remote desktop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D94B-50D9-D7D2-0893-4E558ACC36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Remmina</a:t>
            </a:r>
            <a:endParaRPr lang="en-US" altLang="zh-TW" dirty="0"/>
          </a:p>
          <a:p>
            <a:r>
              <a:rPr lang="en-US" altLang="zh-TW" dirty="0"/>
              <a:t>RDP</a:t>
            </a:r>
          </a:p>
          <a:p>
            <a:pPr lvl="1"/>
            <a:r>
              <a:rPr lang="en-US" altLang="zh-TW" dirty="0"/>
              <a:t>Unsafe protocol</a:t>
            </a:r>
          </a:p>
          <a:p>
            <a:pPr lvl="1"/>
            <a:r>
              <a:rPr lang="en-US" altLang="zh-TW" dirty="0"/>
              <a:t>Faster, low delay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 VNC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VPN + RDP is the best</a:t>
            </a:r>
            <a:endParaRPr lang="zh-TW" altLang="en-US" dirty="0"/>
          </a:p>
        </p:txBody>
      </p:sp>
      <p:pic>
        <p:nvPicPr>
          <p:cNvPr id="3074" name="Picture 2" descr="Unlocking Remote Desktop Capabilities: Installing Remmina on AlmaLinux 9 |  by Jack Nothan | Medium">
            <a:extLst>
              <a:ext uri="{FF2B5EF4-FFF2-40B4-BE49-F238E27FC236}">
                <a16:creationId xmlns:a16="http://schemas.microsoft.com/office/drawing/2014/main" id="{160CB455-B672-7351-A9CC-00BC2079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0" y="807081"/>
            <a:ext cx="4241378" cy="17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Use VNC and VNC Troubleshooting?">
            <a:extLst>
              <a:ext uri="{FF2B5EF4-FFF2-40B4-BE49-F238E27FC236}">
                <a16:creationId xmlns:a16="http://schemas.microsoft.com/office/drawing/2014/main" id="{0720F9CF-41F7-8023-4564-747F59A57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865" y="3137318"/>
            <a:ext cx="3007345" cy="248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AAA1F-9D53-6BA5-EB2A-476229E4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512" y="3429000"/>
            <a:ext cx="3529296" cy="215586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A88B30-3CEF-8BD3-7D94-AF07C7FD1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719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B84-3AEF-7299-7F13-F6D21C57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VPN tools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8FA1-5772-1015-BFCB-48018EEB2F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Tailscale</a:t>
            </a:r>
            <a:endParaRPr lang="en-US" altLang="zh-TW" dirty="0"/>
          </a:p>
          <a:p>
            <a:pPr lvl="1"/>
            <a:r>
              <a:rPr lang="en-US" altLang="zh-TW" dirty="0"/>
              <a:t>Good</a:t>
            </a:r>
          </a:p>
          <a:p>
            <a:pPr lvl="1"/>
            <a:r>
              <a:rPr lang="en-US" altLang="zh-TW" dirty="0"/>
              <a:t>But </a:t>
            </a:r>
            <a:r>
              <a:rPr lang="en-US" altLang="zh-TW" dirty="0" err="1"/>
              <a:t>ip</a:t>
            </a:r>
            <a:r>
              <a:rPr lang="en-US" altLang="zh-TW" dirty="0"/>
              <a:t> is hard to remember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Zerotier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Wireguard</a:t>
            </a:r>
            <a:r>
              <a:rPr lang="en-US" altLang="zh-TW" dirty="0"/>
              <a:t> (require port forwarding)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Better than NTUST VPN</a:t>
            </a:r>
          </a:p>
          <a:p>
            <a:pPr marL="251083" lvl="1" indent="0">
              <a:buNone/>
            </a:pP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A7A4C-7FE1-8046-BA97-DAEEE785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16" y="230361"/>
            <a:ext cx="6524781" cy="319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5C4B0-B05B-22D1-CFEC-AD4538E84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994" y="3636991"/>
            <a:ext cx="5856742" cy="311872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1C125B-DE61-8906-1F88-9FA5082C0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8712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A48CE-FF84-4CF5-5341-ED395FFF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Proxmox</a:t>
            </a:r>
            <a:r>
              <a:rPr lang="en-US" altLang="zh-TW" dirty="0"/>
              <a:t> Virtual Environment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1835C-7152-4EF0-6D18-AC4498416F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VM, container hypervisor</a:t>
            </a:r>
          </a:p>
          <a:p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https://www.proxmox.com/en/downloads</a:t>
            </a:r>
            <a:endParaRPr lang="zh-TW" altLang="en-US" dirty="0"/>
          </a:p>
        </p:txBody>
      </p:sp>
      <p:pic>
        <p:nvPicPr>
          <p:cNvPr id="1026" name="Picture 2" descr="Proxmox Virtual Environment - Google Play 應用程式">
            <a:extLst>
              <a:ext uri="{FF2B5EF4-FFF2-40B4-BE49-F238E27FC236}">
                <a16:creationId xmlns:a16="http://schemas.microsoft.com/office/drawing/2014/main" id="{2CE4F92D-4C1B-2D37-080A-EC466F0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95" y="1200252"/>
            <a:ext cx="1810751" cy="181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5DB81-E789-86DA-D3EA-76FC3CF4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1" y="2253095"/>
            <a:ext cx="7497865" cy="4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0F484-3026-35A2-3FB9-5CFF6A6B5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1342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58DC-D055-FC30-33FD-EAE0B616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OpenMediaVault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EA16-CC1A-3046-B918-E5A3B9295F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NAS system</a:t>
            </a:r>
          </a:p>
          <a:p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https://www.openmediavault.org/download.html</a:t>
            </a:r>
            <a:endParaRPr lang="zh-TW" altLang="en-US" dirty="0"/>
          </a:p>
        </p:txBody>
      </p:sp>
      <p:pic>
        <p:nvPicPr>
          <p:cNvPr id="2050" name="Picture 2" descr="Openmediavault 7 Sandworm 已經發布，這些是它的新功能| Linux Adictos">
            <a:extLst>
              <a:ext uri="{FF2B5EF4-FFF2-40B4-BE49-F238E27FC236}">
                <a16:creationId xmlns:a16="http://schemas.microsoft.com/office/drawing/2014/main" id="{9B2C9F8B-D1C3-C10E-D4A0-07008A88E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3" r="24717"/>
          <a:stretch/>
        </p:blipFill>
        <p:spPr bwMode="auto">
          <a:xfrm>
            <a:off x="9236279" y="933301"/>
            <a:ext cx="2785145" cy="188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7D221-9890-83B5-379C-25B0D8FB3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51"/>
          <a:stretch/>
        </p:blipFill>
        <p:spPr>
          <a:xfrm>
            <a:off x="281391" y="2641878"/>
            <a:ext cx="8450741" cy="32733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D800F-256F-7386-273D-0E18A19B9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92052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792B-2795-34FF-4D45-7A02083B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Nextcloud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E153-7F6F-50A7-F6CE-9D01946223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Self host Cloud Storage</a:t>
            </a:r>
            <a:endParaRPr lang="en-US" altLang="zh-TW" dirty="0">
              <a:hlinkClick r:id="rId2"/>
            </a:endParaRPr>
          </a:p>
          <a:p>
            <a:r>
              <a:rPr lang="en-US" altLang="zh-TW" dirty="0">
                <a:hlinkClick r:id="rId2"/>
              </a:rPr>
              <a:t>https://nextcloud.com/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276A8B-08A5-FFB3-4D0B-BD6B46F6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24" y="565076"/>
            <a:ext cx="3673227" cy="26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A66DE-B6BB-89CD-2068-E4F057D7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3" y="2240122"/>
            <a:ext cx="8201374" cy="41738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D4B29-ED3F-9A06-ECB8-86708AA0C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958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1FF5-EAB4-AD14-D144-2487BBD2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 homework : share your own cloud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E583B-2751-E5F3-79A8-264C52900A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You can use </a:t>
            </a:r>
            <a:r>
              <a:rPr lang="en-US" altLang="zh-TW" dirty="0" err="1"/>
              <a:t>ngrok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https://ngrok.com/</a:t>
            </a:r>
            <a:endParaRPr lang="en-US" altLang="zh-TW" dirty="0"/>
          </a:p>
          <a:p>
            <a:r>
              <a:rPr lang="en-US" altLang="zh-TW" dirty="0"/>
              <a:t>Example : </a:t>
            </a:r>
            <a:r>
              <a:rPr lang="en-US" altLang="zh-TW" dirty="0">
                <a:hlinkClick r:id="rId3"/>
              </a:rPr>
              <a:t>https://nextcloud.frakw.com/s/TRCeDockjHDXHDa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F085E-18C0-CAB8-E9A6-BDBEA0FD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872" y="2006821"/>
            <a:ext cx="5307076" cy="43310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81CD-ADA8-2F60-713B-2654879A0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5573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FA0E-625A-6EE5-FEA1-709309063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184412" cy="1181235"/>
          </a:xfrm>
        </p:spPr>
        <p:txBody>
          <a:bodyPr/>
          <a:lstStyle/>
          <a:p>
            <a:r>
              <a:rPr lang="en-US" altLang="zh-TW" dirty="0"/>
              <a:t>Optional homework : deploy you CV on website using GitHub Pages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B56D-753E-143C-4D0B-ED2F17674C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83515"/>
            <a:ext cx="11662072" cy="5130439"/>
          </a:xfrm>
        </p:spPr>
        <p:txBody>
          <a:bodyPr/>
          <a:lstStyle/>
          <a:p>
            <a:r>
              <a:rPr lang="en-US" altLang="zh-TW" dirty="0"/>
              <a:t>cd resume</a:t>
            </a:r>
          </a:p>
          <a:p>
            <a:r>
              <a:rPr lang="en-US" altLang="zh-TW" dirty="0"/>
              <a:t>Edit </a:t>
            </a:r>
            <a:r>
              <a:rPr lang="en-US" altLang="zh-TW" dirty="0" err="1"/>
              <a:t>resume.json</a:t>
            </a:r>
            <a:endParaRPr lang="en-US" altLang="zh-TW" dirty="0"/>
          </a:p>
          <a:p>
            <a:r>
              <a:rPr lang="en-US" altLang="zh-TW" dirty="0" err="1"/>
              <a:t>npm</a:t>
            </a:r>
            <a:r>
              <a:rPr lang="en-US" altLang="zh-TW" dirty="0"/>
              <a:t> install hackmyresume@1.8.0 –g</a:t>
            </a:r>
          </a:p>
          <a:p>
            <a:r>
              <a:rPr lang="en-US" altLang="zh-TW" dirty="0" err="1"/>
              <a:t>npm</a:t>
            </a:r>
            <a:r>
              <a:rPr lang="en-US" altLang="zh-TW" dirty="0"/>
              <a:t> install </a:t>
            </a:r>
            <a:r>
              <a:rPr lang="en-US" altLang="zh-TW" dirty="0" err="1"/>
              <a:t>jsonresume</a:t>
            </a:r>
            <a:r>
              <a:rPr lang="en-US" altLang="zh-TW" dirty="0"/>
              <a:t>-theme-</a:t>
            </a:r>
            <a:r>
              <a:rPr lang="en-US" altLang="zh-TW" dirty="0" err="1"/>
              <a:t>kendall</a:t>
            </a:r>
            <a:endParaRPr lang="en-US" altLang="zh-TW" dirty="0"/>
          </a:p>
          <a:p>
            <a:r>
              <a:rPr lang="en-US" altLang="zh-TW" dirty="0" err="1"/>
              <a:t>hackmyresume</a:t>
            </a:r>
            <a:r>
              <a:rPr lang="en-US" altLang="zh-TW" dirty="0"/>
              <a:t> build </a:t>
            </a:r>
            <a:r>
              <a:rPr lang="en-US" altLang="zh-TW" dirty="0" err="1"/>
              <a:t>resume.json</a:t>
            </a:r>
            <a:r>
              <a:rPr lang="en-US" altLang="zh-TW" dirty="0"/>
              <a:t> -t </a:t>
            </a:r>
            <a:r>
              <a:rPr lang="en-US" altLang="zh-TW" dirty="0" err="1"/>
              <a:t>node_modules</a:t>
            </a:r>
            <a:r>
              <a:rPr lang="en-US" altLang="zh-TW" dirty="0"/>
              <a:t>/</a:t>
            </a:r>
            <a:r>
              <a:rPr lang="en-US" altLang="zh-TW" dirty="0" err="1"/>
              <a:t>jsonresume</a:t>
            </a:r>
            <a:r>
              <a:rPr lang="en-US" altLang="zh-TW" dirty="0"/>
              <a:t>-theme-</a:t>
            </a:r>
            <a:r>
              <a:rPr lang="en-US" altLang="zh-TW" dirty="0" err="1"/>
              <a:t>kendall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372FF-1397-47F3-FB82-DAEBA648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" y="3817221"/>
            <a:ext cx="5491143" cy="2053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EEA3E-E477-F78B-685B-F3389ED6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41" y="3429000"/>
            <a:ext cx="6096794" cy="28301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00102-8361-5162-4F58-C2219608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245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5D41F-AB91-B20F-9573-E9E534315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236A-6E96-E1E3-783E-4F2295D3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 homework : deploy you resume on website using GitHub Pages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C52FE-1A2A-6D2E-F271-80B8ADF204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317073"/>
            <a:ext cx="11662072" cy="5096882"/>
          </a:xfrm>
        </p:spPr>
        <p:txBody>
          <a:bodyPr/>
          <a:lstStyle/>
          <a:p>
            <a:r>
              <a:rPr lang="en-US" altLang="zh-TW" dirty="0"/>
              <a:t>GitHub Page is free!!!</a:t>
            </a:r>
          </a:p>
          <a:p>
            <a:r>
              <a:rPr lang="en-US" altLang="zh-TW" dirty="0"/>
              <a:t>Example : </a:t>
            </a:r>
            <a:r>
              <a:rPr lang="en-US" altLang="zh-TW" dirty="0">
                <a:hlinkClick r:id="rId2"/>
              </a:rPr>
              <a:t>https://frakw.github.io/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https://jsonresume.org/schema/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E54C8-286B-20E1-03CA-72075EC9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16" y="1486759"/>
            <a:ext cx="6201519" cy="44419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B6158-735D-9FB0-2406-5CE432F16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9982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5D63-9234-D4ED-914A-F77A151F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search website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55BEC-E456-28B9-F913-7F8A150210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Scholar search</a:t>
            </a:r>
          </a:p>
          <a:p>
            <a:pPr lvl="1"/>
            <a:r>
              <a:rPr lang="en-US" altLang="zh-TW" dirty="0">
                <a:hlinkClick r:id="rId2"/>
              </a:rPr>
              <a:t>https://scholar.google.com.tw/?hl=zh-TW</a:t>
            </a:r>
            <a:endParaRPr lang="en-US" altLang="zh-TW" dirty="0"/>
          </a:p>
          <a:p>
            <a:r>
              <a:rPr lang="en-US" altLang="zh-TW" dirty="0"/>
              <a:t>Newest paper</a:t>
            </a:r>
          </a:p>
          <a:p>
            <a:pPr lvl="1"/>
            <a:r>
              <a:rPr lang="en-US" altLang="zh-TW" dirty="0">
                <a:hlinkClick r:id="rId3"/>
              </a:rPr>
              <a:t>https://arxiv-sanity-lite.com/</a:t>
            </a:r>
            <a:endParaRPr lang="en-US" altLang="zh-TW" dirty="0"/>
          </a:p>
          <a:p>
            <a:r>
              <a:rPr lang="en-US" altLang="zh-TW" dirty="0"/>
              <a:t>Deep learning field paper</a:t>
            </a:r>
          </a:p>
          <a:p>
            <a:pPr lvl="1"/>
            <a:r>
              <a:rPr lang="en-US" altLang="zh-TW" dirty="0">
                <a:hlinkClick r:id="rId4"/>
              </a:rPr>
              <a:t>https://deeplearn.org/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https://www.connectedpapers.com/</a:t>
            </a:r>
            <a:endParaRPr lang="en-US" altLang="zh-TW" dirty="0"/>
          </a:p>
          <a:p>
            <a:r>
              <a:rPr lang="en-US" altLang="zh-TW" dirty="0"/>
              <a:t>AI read paper</a:t>
            </a:r>
          </a:p>
          <a:p>
            <a:pPr lvl="1"/>
            <a:r>
              <a:rPr lang="en-US" altLang="zh-TW" dirty="0">
                <a:hlinkClick r:id="rId6"/>
              </a:rPr>
              <a:t>https://www.chatpdf.com/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https://www.explainpaper.com/</a:t>
            </a:r>
            <a:endParaRPr lang="en-US" altLang="zh-TW" dirty="0"/>
          </a:p>
          <a:p>
            <a:r>
              <a:rPr lang="en-US" altLang="zh-TW" dirty="0"/>
              <a:t>Download non-free paper</a:t>
            </a:r>
          </a:p>
          <a:p>
            <a:pPr lvl="1"/>
            <a:r>
              <a:rPr lang="en-US" altLang="zh-TW" dirty="0">
                <a:hlinkClick r:id="rId8"/>
              </a:rPr>
              <a:t>https://sci-hub.se/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C135-8CCB-D14B-1F4C-B54FAF8BA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0632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SSH · Cloudflare Zero Trust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Gitflow</a:t>
            </a:r>
            <a:r>
              <a:rPr lang="en-US" altLang="zh-TW" dirty="0">
                <a:hlinkClick r:id="rId5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Git &amp; GitHub </a:t>
            </a:r>
            <a:r>
              <a:rPr lang="zh-TW" altLang="en-US" dirty="0">
                <a:hlinkClick r:id="rId6"/>
              </a:rPr>
              <a:t>教學手冊 </a:t>
            </a:r>
            <a:r>
              <a:rPr lang="en-US" altLang="zh-TW" dirty="0">
                <a:hlinkClick r:id="rId6"/>
              </a:rPr>
              <a:t>- Git </a:t>
            </a:r>
            <a:r>
              <a:rPr lang="zh-TW" altLang="en-US" dirty="0">
                <a:hlinkClick r:id="rId6"/>
              </a:rPr>
              <a:t>環境教學 </a:t>
            </a:r>
            <a:r>
              <a:rPr lang="en-US" altLang="zh-TW" dirty="0">
                <a:hlinkClick r:id="rId6"/>
              </a:rPr>
              <a:t>| W3HexSchool</a:t>
            </a:r>
            <a:endParaRPr lang="en-US" altLang="zh-TW" dirty="0"/>
          </a:p>
          <a:p>
            <a:r>
              <a:rPr lang="fr-FR" altLang="zh-TW" dirty="0" err="1">
                <a:hlinkClick r:id="rId7"/>
              </a:rPr>
              <a:t>Installing</a:t>
            </a:r>
            <a:r>
              <a:rPr lang="fr-FR" altLang="zh-TW" dirty="0">
                <a:hlinkClick r:id="rId7"/>
              </a:rPr>
              <a:t> on Linux — </a:t>
            </a:r>
            <a:r>
              <a:rPr lang="fr-FR" altLang="zh-TW" dirty="0" err="1">
                <a:hlinkClick r:id="rId7"/>
              </a:rPr>
              <a:t>conda</a:t>
            </a:r>
            <a:r>
              <a:rPr lang="fr-FR" altLang="zh-TW" dirty="0">
                <a:hlinkClick r:id="rId7"/>
              </a:rPr>
              <a:t> 24.3.1.dev62 documentation</a:t>
            </a:r>
            <a:endParaRPr lang="fr-FR" altLang="zh-TW" dirty="0"/>
          </a:p>
          <a:p>
            <a:r>
              <a:rPr lang="en-US" altLang="zh-TW" dirty="0">
                <a:hlinkClick r:id="rId8"/>
              </a:rPr>
              <a:t>https://www.reddit.com/r/Python/comments/w564g0/can_anyone_explain_the_differences_of_conda_vs_pip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conda</a:t>
            </a:r>
            <a:r>
              <a:rPr lang="zh-TW" altLang="en-US" dirty="0">
                <a:hlinkClick r:id="rId9"/>
              </a:rPr>
              <a:t>还是</a:t>
            </a:r>
            <a:r>
              <a:rPr lang="en-US" altLang="zh-TW" dirty="0">
                <a:hlinkClick r:id="rId9"/>
              </a:rPr>
              <a:t>docker</a:t>
            </a:r>
            <a:r>
              <a:rPr lang="zh-TW" altLang="en-US" dirty="0">
                <a:hlinkClick r:id="rId9"/>
              </a:rPr>
              <a:t>？ </a:t>
            </a:r>
            <a:r>
              <a:rPr lang="en-US" altLang="zh-TW" dirty="0">
                <a:hlinkClick r:id="rId9"/>
              </a:rPr>
              <a:t>- </a:t>
            </a:r>
            <a:r>
              <a:rPr lang="zh-TW" altLang="en-US" dirty="0">
                <a:hlinkClick r:id="rId9"/>
              </a:rPr>
              <a:t>知乎 </a:t>
            </a:r>
            <a:r>
              <a:rPr lang="en-US" altLang="zh-TW" dirty="0">
                <a:hlinkClick r:id="rId9"/>
              </a:rPr>
              <a:t>(zhihu.com)</a:t>
            </a:r>
            <a:endParaRPr lang="en-US" altLang="zh-TW" dirty="0"/>
          </a:p>
          <a:p>
            <a:r>
              <a:rPr lang="zh-TW" altLang="en-US" dirty="0">
                <a:hlinkClick r:id="rId10"/>
              </a:rPr>
              <a:t>一文讲清楚</a:t>
            </a:r>
            <a:r>
              <a:rPr lang="en-US" altLang="zh-TW" dirty="0">
                <a:hlinkClick r:id="rId10"/>
              </a:rPr>
              <a:t>CUDA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CUDA toolkit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CUDNN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NVCC</a:t>
            </a:r>
            <a:r>
              <a:rPr lang="zh-TW" altLang="en-US" dirty="0">
                <a:hlinkClick r:id="rId10"/>
              </a:rPr>
              <a:t>关系</a:t>
            </a:r>
            <a:r>
              <a:rPr lang="en-US" altLang="zh-TW" dirty="0">
                <a:hlinkClick r:id="rId10"/>
              </a:rPr>
              <a:t>-CSDN</a:t>
            </a:r>
            <a:r>
              <a:rPr lang="zh-TW" altLang="en-US" dirty="0">
                <a:hlinkClick r:id="rId10"/>
              </a:rPr>
              <a:t>博客</a:t>
            </a:r>
            <a:endParaRPr lang="en-US" altLang="zh-TW" dirty="0"/>
          </a:p>
          <a:p>
            <a:r>
              <a:rPr lang="en-US" altLang="zh-TW" dirty="0" err="1">
                <a:hlinkClick r:id="rId11"/>
              </a:rPr>
              <a:t>Bitovi</a:t>
            </a:r>
            <a:r>
              <a:rPr lang="en-US" altLang="zh-TW" dirty="0">
                <a:hlinkClick r:id="rId11"/>
              </a:rPr>
              <a:t> Academy - What is Docker</a:t>
            </a:r>
            <a:endParaRPr lang="en-US" altLang="zh-TW" dirty="0"/>
          </a:p>
          <a:p>
            <a:r>
              <a:rPr lang="sv-SE" altLang="zh-TW" dirty="0">
                <a:hlinkClick r:id="rId12"/>
              </a:rPr>
              <a:t>Install Docker Engine on Debian | Docker Docs</a:t>
            </a:r>
            <a:endParaRPr lang="sv-SE" altLang="zh-TW" dirty="0"/>
          </a:p>
          <a:p>
            <a:r>
              <a:rPr lang="en-US" altLang="zh-TW" dirty="0">
                <a:hlinkClick r:id="rId13"/>
              </a:rPr>
              <a:t>Docker overview | Docker Docs</a:t>
            </a:r>
            <a:endParaRPr lang="en-US" altLang="zh-TW" dirty="0"/>
          </a:p>
          <a:p>
            <a:r>
              <a:rPr lang="en-US" altLang="zh-TW" dirty="0" err="1">
                <a:hlinkClick r:id="rId14"/>
              </a:rPr>
              <a:t>twtrubiks</a:t>
            </a:r>
            <a:r>
              <a:rPr lang="en-US" altLang="zh-TW" dirty="0">
                <a:hlinkClick r:id="rId14"/>
              </a:rPr>
              <a:t>/docker-tutorial: Docker </a:t>
            </a:r>
            <a:r>
              <a:rPr lang="zh-TW" altLang="en-US" dirty="0">
                <a:hlinkClick r:id="rId14"/>
              </a:rPr>
              <a:t>基本教學 </a:t>
            </a:r>
            <a:r>
              <a:rPr lang="en-US" altLang="zh-TW" dirty="0">
                <a:hlinkClick r:id="rId14"/>
              </a:rPr>
              <a:t>- </a:t>
            </a:r>
            <a:r>
              <a:rPr lang="zh-TW" altLang="en-US" dirty="0">
                <a:hlinkClick r:id="rId14"/>
              </a:rPr>
              <a:t>從無到有 </a:t>
            </a:r>
            <a:r>
              <a:rPr lang="en-US" altLang="zh-TW" dirty="0">
                <a:hlinkClick r:id="rId14"/>
              </a:rPr>
              <a:t>Docker-Beginners-Guide </a:t>
            </a:r>
            <a:r>
              <a:rPr lang="zh-TW" altLang="en-US" dirty="0">
                <a:hlinkClick r:id="rId14"/>
              </a:rPr>
              <a:t>教你用 </a:t>
            </a:r>
            <a:r>
              <a:rPr lang="en-US" altLang="zh-TW" dirty="0">
                <a:hlinkClick r:id="rId14"/>
              </a:rPr>
              <a:t>Docker </a:t>
            </a:r>
            <a:r>
              <a:rPr lang="zh-TW" altLang="en-US" dirty="0">
                <a:hlinkClick r:id="rId14"/>
              </a:rPr>
              <a:t>建立 </a:t>
            </a:r>
            <a:r>
              <a:rPr lang="en-US" altLang="zh-TW" dirty="0">
                <a:hlinkClick r:id="rId14"/>
              </a:rPr>
              <a:t>Django + PostgreSQL </a:t>
            </a:r>
            <a:r>
              <a:rPr lang="zh-TW" altLang="en-US" dirty="0">
                <a:hlinkClick r:id="rId14"/>
              </a:rPr>
              <a:t>📝 </a:t>
            </a:r>
            <a:r>
              <a:rPr lang="en-US" altLang="zh-TW" dirty="0">
                <a:hlinkClick r:id="rId14"/>
              </a:rPr>
              <a:t>(github.com)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Docker and Kubernetes | How are they better together? (k21academy.com)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36FE6-0482-5072-E2E4-20AEA0307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7BD2-F096-2B91-990E-DAC05E3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EF43-4728-463E-C825-A70872023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 Container. Docker containers represent a… | by </a:t>
            </a:r>
            <a:r>
              <a:rPr lang="en-US" altLang="zh-TW" dirty="0" err="1">
                <a:hlinkClick r:id="rId2"/>
              </a:rPr>
              <a:t>MrDevSecOps</a:t>
            </a:r>
            <a:r>
              <a:rPr lang="en-US" altLang="zh-TW" dirty="0">
                <a:hlinkClick r:id="rId2"/>
              </a:rPr>
              <a:t> | Medium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How to move docker data directory to another location on Ubuntu | </a:t>
            </a:r>
            <a:r>
              <a:rPr lang="en-US" altLang="zh-TW" dirty="0" err="1">
                <a:hlinkClick r:id="rId3"/>
              </a:rPr>
              <a:t>Guguweb</a:t>
            </a:r>
            <a:endParaRPr lang="en-US" altLang="zh-TW" dirty="0"/>
          </a:p>
          <a:p>
            <a:r>
              <a:rPr lang="en-US" altLang="zh-TW" dirty="0" err="1">
                <a:hlinkClick r:id="rId4"/>
              </a:rPr>
              <a:t>Dockerfile</a:t>
            </a:r>
            <a:r>
              <a:rPr lang="en-US" altLang="zh-TW" dirty="0">
                <a:hlinkClick r:id="rId4"/>
              </a:rPr>
              <a:t> reference | Docker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Dockerfile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中的 </a:t>
            </a:r>
            <a:r>
              <a:rPr lang="en-US" altLang="zh-TW" dirty="0">
                <a:hlinkClick r:id="rId5"/>
              </a:rPr>
              <a:t>COPY </a:t>
            </a:r>
            <a:r>
              <a:rPr lang="zh-TW" altLang="en-US" dirty="0">
                <a:hlinkClick r:id="rId5"/>
              </a:rPr>
              <a:t>与 </a:t>
            </a:r>
            <a:r>
              <a:rPr lang="en-US" altLang="zh-TW" dirty="0">
                <a:hlinkClick r:id="rId5"/>
              </a:rPr>
              <a:t>ADD </a:t>
            </a:r>
            <a:r>
              <a:rPr lang="zh-TW" altLang="en-US" dirty="0">
                <a:hlinkClick r:id="rId5"/>
              </a:rPr>
              <a:t>命令 </a:t>
            </a:r>
            <a:r>
              <a:rPr lang="en-US" altLang="zh-TW" dirty="0">
                <a:hlinkClick r:id="rId5"/>
              </a:rPr>
              <a:t>- </a:t>
            </a:r>
            <a:r>
              <a:rPr lang="en-US" altLang="zh-TW" dirty="0" err="1">
                <a:hlinkClick r:id="rId5"/>
              </a:rPr>
              <a:t>sparkdev</a:t>
            </a:r>
            <a:r>
              <a:rPr lang="en-US" altLang="zh-TW" dirty="0">
                <a:hlinkClick r:id="rId5"/>
              </a:rPr>
              <a:t> - </a:t>
            </a:r>
            <a:r>
              <a:rPr lang="zh-TW" altLang="en-US" dirty="0">
                <a:hlinkClick r:id="rId5"/>
              </a:rPr>
              <a:t>博客园 </a:t>
            </a:r>
            <a:r>
              <a:rPr lang="en-US" altLang="zh-TW" dirty="0">
                <a:hlinkClick r:id="rId5"/>
              </a:rPr>
              <a:t>(cnblogs.com)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docker run | Docker Docs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CI/CD - </a:t>
            </a:r>
            <a:r>
              <a:rPr lang="zh-TW" altLang="en-US" dirty="0">
                <a:hlinkClick r:id="rId7"/>
              </a:rPr>
              <a:t>維基百科，自由的百科全書 </a:t>
            </a:r>
            <a:r>
              <a:rPr lang="en-US" altLang="zh-TW" dirty="0">
                <a:hlinkClick r:id="rId7"/>
              </a:rPr>
              <a:t>(wikipedia.org)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Docker Compose overview | Docker Docs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Composerize</a:t>
            </a:r>
            <a:endParaRPr lang="en-US" altLang="zh-TW" dirty="0"/>
          </a:p>
          <a:p>
            <a:r>
              <a:rPr lang="en-US" altLang="zh-TW" dirty="0" err="1">
                <a:hlinkClick r:id="rId10"/>
              </a:rPr>
              <a:t>danjellz</a:t>
            </a:r>
            <a:r>
              <a:rPr lang="en-US" altLang="zh-TW" dirty="0">
                <a:hlinkClick r:id="rId10"/>
              </a:rPr>
              <a:t>/http-server - Docker Image | Docker Hub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Docker Tutorial - Docker Commit (Create image with container) Save(Backup) Load(Restore) - Part15 (youtube.com)</a:t>
            </a:r>
            <a:endParaRPr lang="en-US" altLang="zh-TW" dirty="0"/>
          </a:p>
          <a:p>
            <a:r>
              <a:rPr lang="en-US" altLang="zh-TW" dirty="0">
                <a:hlinkClick r:id="rId12"/>
              </a:rPr>
              <a:t>https://www.portainer.io/</a:t>
            </a:r>
            <a:endParaRPr lang="en-US" altLang="zh-TW" dirty="0"/>
          </a:p>
          <a:p>
            <a:r>
              <a:rPr lang="en-US" altLang="zh-TW" dirty="0">
                <a:hlinkClick r:id="rId13"/>
              </a:rPr>
              <a:t>https://github.com/HumanSignal/awesome-data-labeling</a:t>
            </a:r>
            <a:endParaRPr lang="en-US" altLang="zh-TW" dirty="0"/>
          </a:p>
          <a:p>
            <a:r>
              <a:rPr lang="en-US" altLang="zh-TW" dirty="0">
                <a:hlinkClick r:id="rId14"/>
              </a:rPr>
              <a:t>https://github.com/labelmeai/labelme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CVAT</a:t>
            </a:r>
            <a:endParaRPr lang="en-US" altLang="zh-TW" dirty="0"/>
          </a:p>
          <a:p>
            <a:r>
              <a:rPr lang="en-US" altLang="zh-TW" dirty="0">
                <a:hlinkClick r:id="rId16"/>
              </a:rPr>
              <a:t>Download </a:t>
            </a:r>
            <a:r>
              <a:rPr lang="en-US" altLang="zh-TW" dirty="0" err="1">
                <a:hlinkClick r:id="rId16"/>
              </a:rPr>
              <a:t>Proxmox</a:t>
            </a:r>
            <a:r>
              <a:rPr lang="en-US" altLang="zh-TW" dirty="0">
                <a:hlinkClick r:id="rId16"/>
              </a:rPr>
              <a:t> software, datasheets, agreements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304C6-B9F3-ECE7-CA30-D2D69F28D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165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B4A8-2CAF-3CA3-FE0E-84A3B31C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3270F-23DB-6EB8-C923-F69A8C128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https://www.openmediavault.org/download.html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https://nextcloud.com/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https://ngrok.com/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Markdown </a:t>
            </a:r>
            <a:r>
              <a:rPr lang="zh-TW" altLang="en-US" dirty="0">
                <a:hlinkClick r:id="rId5"/>
              </a:rPr>
              <a:t>語法說明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https://github.com/hacksalot/HackMyResume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https://jsonresume.org/schema/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GitHub Pages | Websites for you and your projects, hosted directly from your GitHub repository. Just edit, push, and your changes are live.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https://scholar.google.com.tw/?hl=zh-TW</a:t>
            </a:r>
            <a:endParaRPr lang="en-US" altLang="zh-TW" dirty="0"/>
          </a:p>
          <a:p>
            <a:r>
              <a:rPr lang="en-US" altLang="zh-TW" dirty="0">
                <a:hlinkClick r:id="rId10"/>
              </a:rPr>
              <a:t>https://arxiv-sanity-lite.com/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https://deeplearn.org/</a:t>
            </a:r>
            <a:endParaRPr lang="en-US" altLang="zh-TW" dirty="0"/>
          </a:p>
          <a:p>
            <a:r>
              <a:rPr lang="en-US" altLang="zh-TW" dirty="0">
                <a:hlinkClick r:id="rId12"/>
              </a:rPr>
              <a:t>https://www.connectedpapers.com/</a:t>
            </a:r>
            <a:endParaRPr lang="en-US" altLang="zh-TW" dirty="0"/>
          </a:p>
          <a:p>
            <a:r>
              <a:rPr lang="en-US" altLang="zh-TW" dirty="0">
                <a:hlinkClick r:id="rId13"/>
              </a:rPr>
              <a:t>https://www.chatpdf.com/</a:t>
            </a:r>
            <a:endParaRPr lang="en-US" altLang="zh-TW" dirty="0"/>
          </a:p>
          <a:p>
            <a:r>
              <a:rPr lang="en-US" altLang="zh-TW" dirty="0">
                <a:hlinkClick r:id="rId14"/>
              </a:rPr>
              <a:t>https://www.explainpaper.com/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https://sci-hub.se/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CB6E5-591C-07F5-F25E-5A0D813FB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49112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7EEF-65EF-C6EC-2207-58184EEF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FD69-39D2-525C-9C0A-74E5ACB126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Master the Cron Scheduling Syntax | Blog (contabo.com)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https://larrylu.blog/tmux-33a24e595fbc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bash - Renaming files in a folder to sequential numbers - Stack Overflow</a:t>
            </a:r>
            <a:endParaRPr lang="en-US" altLang="zh-TW" dirty="0"/>
          </a:p>
          <a:p>
            <a:r>
              <a:rPr lang="zh-TW" altLang="en-US" dirty="0">
                <a:hlinkClick r:id="rId5"/>
              </a:rPr>
              <a:t>如何使用 </a:t>
            </a:r>
            <a:r>
              <a:rPr lang="en-US" altLang="zh-TW" dirty="0" err="1">
                <a:hlinkClick r:id="rId5"/>
              </a:rPr>
              <a:t>iPerf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測試 </a:t>
            </a:r>
            <a:r>
              <a:rPr lang="en-US" altLang="zh-TW" dirty="0">
                <a:hlinkClick r:id="rId5"/>
              </a:rPr>
              <a:t>TP-Link </a:t>
            </a:r>
            <a:r>
              <a:rPr lang="zh-TW" altLang="en-US" dirty="0">
                <a:hlinkClick r:id="rId5"/>
              </a:rPr>
              <a:t>路由器的速度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Remote desktop client with RDP, SSH, SPICE, VNC, and X2Go protocol support. – </a:t>
            </a:r>
            <a:r>
              <a:rPr lang="en-US" altLang="zh-TW" dirty="0" err="1">
                <a:hlinkClick r:id="rId6"/>
              </a:rPr>
              <a:t>Remmina</a:t>
            </a:r>
            <a:endParaRPr lang="en-US" altLang="zh-TW" dirty="0"/>
          </a:p>
          <a:p>
            <a:r>
              <a:rPr lang="en-US" altLang="zh-TW" dirty="0" err="1">
                <a:hlinkClick r:id="rId7"/>
              </a:rPr>
              <a:t>Tailscale</a:t>
            </a:r>
            <a:r>
              <a:rPr lang="en-US" altLang="zh-TW" dirty="0">
                <a:hlinkClick r:id="rId7"/>
              </a:rPr>
              <a:t> · Best VPN Service for Secure Networks</a:t>
            </a:r>
            <a:endParaRPr lang="en-US" altLang="zh-TW" dirty="0"/>
          </a:p>
          <a:p>
            <a:r>
              <a:rPr lang="en-US" altLang="zh-TW" dirty="0" err="1">
                <a:hlinkClick r:id="rId8"/>
              </a:rPr>
              <a:t>ZeroTier</a:t>
            </a:r>
            <a:r>
              <a:rPr lang="en-US" altLang="zh-TW" dirty="0">
                <a:hlinkClick r:id="rId8"/>
              </a:rPr>
              <a:t> | Global Area Networking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WireGuard</a:t>
            </a:r>
            <a:r>
              <a:rPr lang="en-US" altLang="zh-TW" dirty="0">
                <a:hlinkClick r:id="rId9"/>
              </a:rPr>
              <a:t>: fast, modern, secure VPN tunnel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8B9C-9CD4-1BE5-E37F-8A8E9CA8D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75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594B3-F3A9-7B39-6B05-A7B12DE9B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3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13994</TotalTime>
  <Words>3457</Words>
  <Application>Microsoft Office PowerPoint</Application>
  <PresentationFormat>Custom</PresentationFormat>
  <Paragraphs>694</Paragraphs>
  <Slides>86</Slides>
  <Notes>8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Times New Roman</vt:lpstr>
      <vt:lpstr>Calibri Light</vt:lpstr>
      <vt:lpstr>Abel</vt:lpstr>
      <vt:lpstr>Consolas</vt:lpstr>
      <vt:lpstr>Noto Sans Ugaritic</vt:lpstr>
      <vt:lpstr>Arial</vt:lpstr>
      <vt:lpstr>Calibri</vt:lpstr>
      <vt:lpstr>Montserrat ExtraLight</vt:lpstr>
      <vt:lpstr>Microsoft JhengHei</vt:lpstr>
      <vt:lpstr>Montserrat</vt:lpstr>
      <vt:lpstr>Human Rights Rally by Slidesgo</vt:lpstr>
      <vt:lpstr>Custom Design</vt:lpstr>
      <vt:lpstr>Week 2 Learn Tools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extension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 1 : resolve conflict and PR</vt:lpstr>
      <vt:lpstr>02 Anaconda and Docker</vt:lpstr>
      <vt:lpstr>Anaconda introduction</vt:lpstr>
      <vt:lpstr>Anaconda basic (1)</vt:lpstr>
      <vt:lpstr>Anaconda basic (2)</vt:lpstr>
      <vt:lpstr>Anaconda basic (3)</vt:lpstr>
      <vt:lpstr>Anaconda vs Docker</vt:lpstr>
      <vt:lpstr>VM introduction</vt:lpstr>
      <vt:lpstr>Docker introduction</vt:lpstr>
      <vt:lpstr>VM vs Container</vt:lpstr>
      <vt:lpstr>Docker architecture</vt:lpstr>
      <vt:lpstr>Docker deployment</vt:lpstr>
      <vt:lpstr>Docker workflow</vt:lpstr>
      <vt:lpstr>Docker install</vt:lpstr>
      <vt:lpstr>Docker pull</vt:lpstr>
      <vt:lpstr>Docker naming system (1)</vt:lpstr>
      <vt:lpstr>Docker naming system (2)</vt:lpstr>
      <vt:lpstr>Docker build</vt:lpstr>
      <vt:lpstr>Dockerfile</vt:lpstr>
      <vt:lpstr>Docker run</vt:lpstr>
      <vt:lpstr>Classwork 2 : Launch static website</vt:lpstr>
      <vt:lpstr>Docker compose</vt:lpstr>
      <vt:lpstr>Classwork 2 : Launch your first docker app</vt:lpstr>
      <vt:lpstr>Docker exec</vt:lpstr>
      <vt:lpstr>Docker commit, save, load</vt:lpstr>
      <vt:lpstr>Docker push</vt:lpstr>
      <vt:lpstr>Container GUI manager</vt:lpstr>
      <vt:lpstr>Homework 2 : write Dockerfile and docker-compose.yaml</vt:lpstr>
      <vt:lpstr>03 Label Training Data</vt:lpstr>
      <vt:lpstr>awesome-data-labeling</vt:lpstr>
      <vt:lpstr>labelme</vt:lpstr>
      <vt:lpstr>labelme (1)</vt:lpstr>
      <vt:lpstr>labelme (2)</vt:lpstr>
      <vt:lpstr>labelme (3)</vt:lpstr>
      <vt:lpstr>labelme (3)</vt:lpstr>
      <vt:lpstr>labelme (5)</vt:lpstr>
      <vt:lpstr>CVAT</vt:lpstr>
      <vt:lpstr>Dataset</vt:lpstr>
      <vt:lpstr>CVAT (1/8)</vt:lpstr>
      <vt:lpstr>CVAT (2/8)</vt:lpstr>
      <vt:lpstr>CVAT (3/8)</vt:lpstr>
      <vt:lpstr>CVAT (4/8) Draw polygon</vt:lpstr>
      <vt:lpstr>CVAT (5/8) AI Detectors</vt:lpstr>
      <vt:lpstr>CVAT (6/8) AI Interactors</vt:lpstr>
      <vt:lpstr>CVAT (7/8) OpenCV Drawing</vt:lpstr>
      <vt:lpstr>CVAT (8/8) Export</vt:lpstr>
      <vt:lpstr>Homework 3 : use CVAT to label dataset</vt:lpstr>
      <vt:lpstr>Training</vt:lpstr>
      <vt:lpstr>04 Useful knowledge</vt:lpstr>
      <vt:lpstr>Useful tools (1)</vt:lpstr>
      <vt:lpstr>Useful tools (2)</vt:lpstr>
      <vt:lpstr>Useful tools (3)</vt:lpstr>
      <vt:lpstr>Remote desktop</vt:lpstr>
      <vt:lpstr>VPN tools</vt:lpstr>
      <vt:lpstr>Proxmox Virtual Environment</vt:lpstr>
      <vt:lpstr>OpenMediaVault</vt:lpstr>
      <vt:lpstr>Nextcloud</vt:lpstr>
      <vt:lpstr>Optional homework : share your own cloud</vt:lpstr>
      <vt:lpstr>Optional homework : deploy you CV on website using GitHub Pages</vt:lpstr>
      <vt:lpstr>Optional homework : deploy you resume on website using GitHub Pages</vt:lpstr>
      <vt:lpstr>Useful search website</vt:lpstr>
      <vt:lpstr>Thank you for your attention!</vt:lpstr>
      <vt:lpstr>Reference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972</cp:revision>
  <dcterms:modified xsi:type="dcterms:W3CDTF">2024-05-07T19:11:56Z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